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8" r:id="rId11"/>
    <p:sldId id="265" r:id="rId12"/>
    <p:sldId id="266" r:id="rId13"/>
    <p:sldId id="267" r:id="rId14"/>
    <p:sldId id="268" r:id="rId15"/>
    <p:sldId id="279" r:id="rId16"/>
    <p:sldId id="269" r:id="rId17"/>
    <p:sldId id="270" r:id="rId18"/>
    <p:sldId id="271" r:id="rId19"/>
    <p:sldId id="272" r:id="rId20"/>
    <p:sldId id="273" r:id="rId21"/>
    <p:sldId id="280" r:id="rId22"/>
    <p:sldId id="281" r:id="rId23"/>
    <p:sldId id="282" r:id="rId24"/>
    <p:sldId id="274" r:id="rId25"/>
    <p:sldId id="275" r:id="rId26"/>
    <p:sldId id="277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12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31C54-879E-422B-ADBA-11BF4C2A48A3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EB8C-5226-4D29-9A9C-D55A04FC449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31C54-879E-422B-ADBA-11BF4C2A48A3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EB8C-5226-4D29-9A9C-D55A04FC449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31C54-879E-422B-ADBA-11BF4C2A48A3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EB8C-5226-4D29-9A9C-D55A04FC449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31C54-879E-422B-ADBA-11BF4C2A48A3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EB8C-5226-4D29-9A9C-D55A04FC449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31C54-879E-422B-ADBA-11BF4C2A48A3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EB8C-5226-4D29-9A9C-D55A04FC449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31C54-879E-422B-ADBA-11BF4C2A48A3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EB8C-5226-4D29-9A9C-D55A04FC449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31C54-879E-422B-ADBA-11BF4C2A48A3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EB8C-5226-4D29-9A9C-D55A04FC449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31C54-879E-422B-ADBA-11BF4C2A48A3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EB8C-5226-4D29-9A9C-D55A04FC449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31C54-879E-422B-ADBA-11BF4C2A48A3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EB8C-5226-4D29-9A9C-D55A04FC449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31C54-879E-422B-ADBA-11BF4C2A48A3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7EB8C-5226-4D29-9A9C-D55A04FC449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31C54-879E-422B-ADBA-11BF4C2A48A3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FE7EB8C-5226-4D29-9A9C-D55A04FC449D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7B31C54-879E-422B-ADBA-11BF4C2A48A3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FE7EB8C-5226-4D29-9A9C-D55A04FC449D}" type="slidenum">
              <a:rPr lang="id-ID" smtClean="0"/>
              <a:pPr/>
              <a:t>‹#›</a:t>
            </a:fld>
            <a:endParaRPr lang="id-ID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2.bp.blogspot.com/-lk_kmgONm1Y/TZ5gTEVj19I/AAAAAAAAAH4/WCDv0D0dOkY/s1600/kai.jp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PENGUJIAN CHI SQUARE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Oleh </a:t>
            </a:r>
          </a:p>
          <a:p>
            <a:r>
              <a:rPr lang="id-ID" dirty="0" smtClean="0"/>
              <a:t>Moh. Amin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Tabel cai square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db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X</a:t>
                      </a:r>
                      <a:r>
                        <a:rPr lang="id-ID" baseline="30000" dirty="0" smtClean="0"/>
                        <a:t>2</a:t>
                      </a:r>
                      <a:r>
                        <a:rPr lang="id-ID" baseline="0" dirty="0" smtClean="0"/>
                        <a:t> 0,05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dirty="0" smtClean="0"/>
                        <a:t>X</a:t>
                      </a:r>
                      <a:r>
                        <a:rPr lang="id-ID" baseline="30000" dirty="0" smtClean="0"/>
                        <a:t>2</a:t>
                      </a:r>
                      <a:r>
                        <a:rPr lang="id-ID" baseline="0" dirty="0" smtClean="0"/>
                        <a:t> 0,025</a:t>
                      </a:r>
                      <a:endParaRPr lang="id-ID" dirty="0" smtClean="0"/>
                    </a:p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dirty="0" smtClean="0"/>
                        <a:t>X</a:t>
                      </a:r>
                      <a:r>
                        <a:rPr lang="id-ID" baseline="30000" dirty="0" smtClean="0"/>
                        <a:t>2</a:t>
                      </a:r>
                      <a:r>
                        <a:rPr lang="id-ID" baseline="0" dirty="0" smtClean="0"/>
                        <a:t> 0,01</a:t>
                      </a:r>
                      <a:endParaRPr lang="id-ID" dirty="0" smtClean="0"/>
                    </a:p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7,815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5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6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7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 lvl="0"/>
            <a:r>
              <a:rPr lang="en-US" dirty="0" err="1"/>
              <a:t>Menghitung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statistik</a:t>
            </a:r>
            <a:r>
              <a:rPr lang="en-US" dirty="0"/>
              <a:t> </a:t>
            </a:r>
            <a:r>
              <a:rPr lang="en-US" dirty="0" err="1"/>
              <a:t>uji</a:t>
            </a:r>
            <a:endParaRPr lang="id-ID" dirty="0"/>
          </a:p>
          <a:p>
            <a:pPr>
              <a:buNone/>
            </a:pPr>
            <a:r>
              <a:rPr lang="id-ID" dirty="0" smtClean="0"/>
              <a:t>	x</a:t>
            </a:r>
            <a:r>
              <a:rPr lang="id-ID" baseline="30000" dirty="0" smtClean="0"/>
              <a:t>2 </a:t>
            </a:r>
            <a:r>
              <a:rPr lang="id-ID" sz="3600" baseline="-25000" dirty="0" smtClean="0"/>
              <a:t>=   </a:t>
            </a:r>
            <a:r>
              <a:rPr lang="el-GR" sz="3600" baseline="-25000" dirty="0" smtClean="0"/>
              <a:t>Σ</a:t>
            </a:r>
            <a:r>
              <a:rPr lang="id-ID" dirty="0" smtClean="0"/>
              <a:t> (fo – fe )</a:t>
            </a:r>
            <a:r>
              <a:rPr lang="id-ID" baseline="30000" dirty="0" smtClean="0"/>
              <a:t>2</a:t>
            </a:r>
            <a:endParaRPr lang="id-ID" dirty="0" smtClean="0"/>
          </a:p>
          <a:p>
            <a:pPr>
              <a:buNone/>
            </a:pPr>
            <a:r>
              <a:rPr lang="id-ID" dirty="0" smtClean="0"/>
              <a:t>		        fe</a:t>
            </a:r>
          </a:p>
          <a:p>
            <a:pPr>
              <a:buNone/>
            </a:pPr>
            <a:endParaRPr lang="id-ID" dirty="0" smtClean="0"/>
          </a:p>
          <a:p>
            <a:r>
              <a:rPr lang="en-US" dirty="0" err="1" smtClean="0"/>
              <a:t>fe</a:t>
            </a:r>
            <a:r>
              <a:rPr lang="en-US" dirty="0" smtClean="0"/>
              <a:t> </a:t>
            </a:r>
            <a:r>
              <a:rPr lang="en-US" dirty="0" err="1"/>
              <a:t>atau</a:t>
            </a:r>
            <a:r>
              <a:rPr lang="en-US" dirty="0"/>
              <a:t> expected frequency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 smtClean="0"/>
              <a:t>seti</a:t>
            </a:r>
            <a:r>
              <a:rPr lang="id-ID" dirty="0" smtClean="0"/>
              <a:t>a</a:t>
            </a:r>
            <a:r>
              <a:rPr lang="en-US" dirty="0" smtClean="0"/>
              <a:t>p </a:t>
            </a:r>
            <a:r>
              <a:rPr lang="en-US" dirty="0" err="1"/>
              <a:t>sel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dicari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rumus</a:t>
            </a:r>
            <a:r>
              <a:rPr lang="en-US" dirty="0"/>
              <a:t> :</a:t>
            </a:r>
            <a:endParaRPr lang="id-ID" dirty="0"/>
          </a:p>
          <a:p>
            <a:pPr>
              <a:buNone/>
            </a:pPr>
            <a:r>
              <a:rPr lang="id-ID" dirty="0" smtClean="0"/>
              <a:t>		fe = (total baris i x total kolom j)</a:t>
            </a:r>
          </a:p>
          <a:p>
            <a:pPr>
              <a:buNone/>
            </a:pPr>
            <a:r>
              <a:rPr lang="id-ID" dirty="0" smtClean="0"/>
              <a:t>		</a:t>
            </a:r>
            <a:r>
              <a:rPr lang="id-ID" dirty="0"/>
              <a:t>	</a:t>
            </a:r>
            <a:r>
              <a:rPr lang="id-ID" dirty="0" smtClean="0"/>
              <a:t>           total jumlah</a:t>
            </a:r>
          </a:p>
          <a:p>
            <a:r>
              <a:rPr lang="en-US" dirty="0" err="1" smtClean="0"/>
              <a:t>misalnya</a:t>
            </a:r>
            <a:r>
              <a:rPr lang="en-US" dirty="0"/>
              <a:t>, </a:t>
            </a:r>
            <a:r>
              <a:rPr lang="en-US" dirty="0" err="1"/>
              <a:t>fe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baris</a:t>
            </a:r>
            <a:r>
              <a:rPr lang="en-US" dirty="0"/>
              <a:t> 1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kolom</a:t>
            </a:r>
            <a:r>
              <a:rPr lang="en-US" dirty="0"/>
              <a:t> 1 :</a:t>
            </a:r>
            <a:endParaRPr lang="id-ID" dirty="0"/>
          </a:p>
          <a:p>
            <a:endParaRPr lang="id-ID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857356" y="1357298"/>
            <a:ext cx="192882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143108" y="3643314"/>
            <a:ext cx="414340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>
              <a:buNone/>
            </a:pPr>
            <a:r>
              <a:rPr lang="id-ID" dirty="0" smtClean="0"/>
              <a:t>fe11 = (total baris 1 x total kolom 1)</a:t>
            </a:r>
          </a:p>
          <a:p>
            <a:pPr>
              <a:buNone/>
            </a:pPr>
            <a:r>
              <a:rPr lang="id-ID" dirty="0" smtClean="0"/>
              <a:t>			           total jumlah</a:t>
            </a:r>
          </a:p>
          <a:p>
            <a:pPr>
              <a:buNone/>
            </a:pPr>
            <a:r>
              <a:rPr lang="id-ID" dirty="0"/>
              <a:t> </a:t>
            </a:r>
            <a:r>
              <a:rPr lang="id-ID" dirty="0" smtClean="0"/>
              <a:t>          (120 x 40)    =  24</a:t>
            </a:r>
          </a:p>
          <a:p>
            <a:pPr>
              <a:buNone/>
            </a:pPr>
            <a:r>
              <a:rPr lang="id-ID" dirty="0" smtClean="0"/>
              <a:t>                200</a:t>
            </a:r>
          </a:p>
          <a:p>
            <a:pPr>
              <a:buNone/>
            </a:pPr>
            <a:r>
              <a:rPr lang="id-ID" dirty="0" smtClean="0"/>
              <a:t>fe23 = (total baris 2 x total kolom 3)</a:t>
            </a:r>
          </a:p>
          <a:p>
            <a:pPr>
              <a:buNone/>
            </a:pPr>
            <a:r>
              <a:rPr lang="id-ID" dirty="0" smtClean="0"/>
              <a:t>			     total jumlah</a:t>
            </a:r>
          </a:p>
          <a:p>
            <a:pPr>
              <a:buNone/>
            </a:pPr>
            <a:endParaRPr lang="id-ID" dirty="0"/>
          </a:p>
          <a:p>
            <a:pPr>
              <a:buNone/>
            </a:pPr>
            <a:r>
              <a:rPr lang="id-ID" dirty="0" smtClean="0"/>
              <a:t>          (80 x 60)        = 24</a:t>
            </a:r>
            <a:endParaRPr lang="id-ID" dirty="0"/>
          </a:p>
          <a:p>
            <a:pPr>
              <a:buNone/>
            </a:pPr>
            <a:r>
              <a:rPr lang="id-ID" dirty="0" smtClean="0"/>
              <a:t>		     200</a:t>
            </a:r>
            <a:endParaRPr lang="id-ID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643042" y="1071546"/>
            <a:ext cx="464347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357290" y="1928802"/>
            <a:ext cx="18573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643042" y="3429000"/>
            <a:ext cx="464347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428728" y="4286256"/>
            <a:ext cx="18573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perhitungan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fe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: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285860"/>
          <a:ext cx="8229595" cy="5000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2966"/>
                <a:gridCol w="642942"/>
                <a:gridCol w="558527"/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</a:tblGrid>
              <a:tr h="833443">
                <a:tc>
                  <a:txBody>
                    <a:bodyPr/>
                    <a:lstStyle/>
                    <a:p>
                      <a:endParaRPr lang="id-ID" sz="2000" dirty="0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INDEK PRESTASI</a:t>
                      </a:r>
                      <a:endParaRPr lang="id-ID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833443">
                <a:tc>
                  <a:txBody>
                    <a:bodyPr/>
                    <a:lstStyle/>
                    <a:p>
                      <a:endParaRPr lang="id-ID" sz="200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id-ID" sz="2000" dirty="0" smtClean="0"/>
                        <a:t>BGUS SKL</a:t>
                      </a:r>
                      <a:endParaRPr lang="id-ID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id-ID" sz="2000" dirty="0" smtClean="0"/>
                        <a:t>BGUS</a:t>
                      </a:r>
                      <a:endParaRPr lang="id-ID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id-ID" sz="2000" dirty="0" smtClean="0"/>
                        <a:t>CUKUP</a:t>
                      </a:r>
                      <a:endParaRPr lang="id-ID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id-ID" sz="2000" dirty="0" smtClean="0"/>
                        <a:t>KURG</a:t>
                      </a:r>
                      <a:endParaRPr lang="id-ID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id-ID" sz="2000" dirty="0" smtClean="0"/>
                        <a:t>TOTAL</a:t>
                      </a:r>
                      <a:endParaRPr lang="id-ID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833443">
                <a:tc>
                  <a:txBody>
                    <a:bodyPr/>
                    <a:lstStyle/>
                    <a:p>
                      <a:endParaRPr lang="id-ID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FO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FE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FO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FE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FO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FE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FO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FE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FO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FE</a:t>
                      </a:r>
                      <a:endParaRPr lang="id-ID" sz="2000" dirty="0"/>
                    </a:p>
                  </a:txBody>
                  <a:tcPr/>
                </a:tc>
              </a:tr>
              <a:tr h="833443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MHSWA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27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24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35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30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33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36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25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30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120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120</a:t>
                      </a:r>
                      <a:endParaRPr lang="id-ID" sz="2000" dirty="0"/>
                    </a:p>
                  </a:txBody>
                  <a:tcPr/>
                </a:tc>
              </a:tr>
              <a:tr h="833443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MHSWI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13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16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15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20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27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24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25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20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80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80</a:t>
                      </a:r>
                      <a:endParaRPr lang="id-ID" sz="2000" dirty="0"/>
                    </a:p>
                  </a:txBody>
                  <a:tcPr/>
                </a:tc>
              </a:tr>
              <a:tr h="833443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TOTAL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40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40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50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50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60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60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50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50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200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200</a:t>
                      </a:r>
                      <a:endParaRPr lang="id-ID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 lvl="0">
              <a:buNone/>
            </a:pPr>
            <a:r>
              <a:rPr lang="id-ID" dirty="0" smtClean="0"/>
              <a:t>	</a:t>
            </a:r>
            <a:r>
              <a:rPr lang="en-US" dirty="0" err="1" smtClean="0"/>
              <a:t>Menghitung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statistik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endParaRPr lang="id-ID" dirty="0" smtClean="0"/>
          </a:p>
          <a:p>
            <a:pPr>
              <a:buNone/>
            </a:pPr>
            <a:r>
              <a:rPr lang="id-ID" dirty="0" smtClean="0"/>
              <a:t>	x</a:t>
            </a:r>
            <a:r>
              <a:rPr lang="id-ID" baseline="30000" dirty="0" smtClean="0"/>
              <a:t>2 </a:t>
            </a:r>
            <a:r>
              <a:rPr lang="id-ID" sz="3600" baseline="-25000" dirty="0" smtClean="0"/>
              <a:t>=   </a:t>
            </a:r>
            <a:r>
              <a:rPr lang="el-GR" sz="3600" baseline="-25000" dirty="0" smtClean="0"/>
              <a:t>Σ</a:t>
            </a:r>
            <a:r>
              <a:rPr lang="id-ID" dirty="0" smtClean="0"/>
              <a:t> (fo – fe )</a:t>
            </a:r>
            <a:r>
              <a:rPr lang="id-ID" baseline="30000" dirty="0" smtClean="0"/>
              <a:t>2   </a:t>
            </a:r>
            <a:r>
              <a:rPr lang="id-ID" baseline="-25000" dirty="0" smtClean="0"/>
              <a:t>=</a:t>
            </a:r>
            <a:r>
              <a:rPr lang="id-ID" dirty="0" smtClean="0"/>
              <a:t> 5,729</a:t>
            </a:r>
          </a:p>
          <a:p>
            <a:pPr>
              <a:buNone/>
            </a:pPr>
            <a:r>
              <a:rPr lang="id-ID" dirty="0" smtClean="0"/>
              <a:t>		        fe</a:t>
            </a:r>
          </a:p>
          <a:p>
            <a:pPr>
              <a:buNone/>
            </a:pPr>
            <a:r>
              <a:rPr lang="id-ID" dirty="0" smtClean="0"/>
              <a:t>4.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statistik</a:t>
            </a:r>
            <a:r>
              <a:rPr lang="en-US" dirty="0"/>
              <a:t> </a:t>
            </a:r>
            <a:r>
              <a:rPr lang="en-US" dirty="0" err="1"/>
              <a:t>uji</a:t>
            </a:r>
            <a:r>
              <a:rPr lang="en-US" dirty="0"/>
              <a:t> (5,729) &lt;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kritis</a:t>
            </a:r>
            <a:r>
              <a:rPr lang="en-US" dirty="0"/>
              <a:t> (7,815), H</a:t>
            </a:r>
            <a:r>
              <a:rPr lang="en-US" baseline="-25000" dirty="0"/>
              <a:t>0</a:t>
            </a:r>
            <a:r>
              <a:rPr lang="en-US" dirty="0"/>
              <a:t> </a:t>
            </a:r>
            <a:r>
              <a:rPr lang="en-US" dirty="0" err="1"/>
              <a:t>diterima</a:t>
            </a:r>
            <a:r>
              <a:rPr lang="en-US" dirty="0"/>
              <a:t>.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bukti</a:t>
            </a:r>
            <a:r>
              <a:rPr lang="en-US" dirty="0"/>
              <a:t> yang </a:t>
            </a:r>
            <a:r>
              <a:rPr lang="en-US" dirty="0" err="1"/>
              <a:t>kuat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indeks</a:t>
            </a:r>
            <a:r>
              <a:rPr lang="en-US" dirty="0"/>
              <a:t> </a:t>
            </a:r>
            <a:r>
              <a:rPr lang="en-US" dirty="0" err="1"/>
              <a:t>prestasi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berhubungan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kelamin</a:t>
            </a:r>
            <a:endParaRPr lang="id-ID" dirty="0" smtClean="0"/>
          </a:p>
          <a:p>
            <a:endParaRPr lang="id-ID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547664" y="1340768"/>
            <a:ext cx="15001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2088232"/>
          </a:xfrm>
        </p:spPr>
        <p:txBody>
          <a:bodyPr>
            <a:noAutofit/>
          </a:bodyPr>
          <a:lstStyle/>
          <a:p>
            <a:r>
              <a:rPr lang="id-ID" sz="2800" dirty="0" smtClean="0"/>
              <a:t>Contoh 2 :</a:t>
            </a:r>
            <a:br>
              <a:rPr lang="id-ID" sz="2800" dirty="0" smtClean="0"/>
            </a:br>
            <a:r>
              <a:rPr lang="id-ID" sz="2800" dirty="0" smtClean="0"/>
              <a:t>Direktur pemasaran sebuah surat kabar harian ibukota sdg mlkk studi ttg hubungan  atr lngkungan tmpt tggl pembaca dg jenis artikel srt kbr yg dibaca pertama kali oleh pembaca, data sbb :</a:t>
            </a:r>
            <a:endParaRPr lang="id-ID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28596" y="2659142"/>
          <a:ext cx="8229600" cy="27860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928694"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/>
                        <a:t>Asal Pembaca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/>
                        <a:t>News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/>
                        <a:t>Sport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/>
                        <a:t>Hiburan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/>
                        <a:t>Iklan</a:t>
                      </a:r>
                      <a:endParaRPr lang="id-ID" sz="2400" dirty="0"/>
                    </a:p>
                  </a:txBody>
                  <a:tcPr/>
                </a:tc>
              </a:tr>
              <a:tr h="928694">
                <a:tc>
                  <a:txBody>
                    <a:bodyPr/>
                    <a:lstStyle/>
                    <a:p>
                      <a:pPr algn="ctr"/>
                      <a:r>
                        <a:rPr lang="id-ID" sz="3200" dirty="0" smtClean="0"/>
                        <a:t>Kota</a:t>
                      </a:r>
                      <a:endParaRPr lang="id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3200" dirty="0" smtClean="0"/>
                        <a:t>80</a:t>
                      </a:r>
                      <a:endParaRPr lang="id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3200" dirty="0" smtClean="0"/>
                        <a:t>65</a:t>
                      </a:r>
                      <a:endParaRPr lang="id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3200" dirty="0" smtClean="0"/>
                        <a:t>42</a:t>
                      </a:r>
                      <a:endParaRPr lang="id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3200" dirty="0" smtClean="0"/>
                        <a:t>36</a:t>
                      </a:r>
                      <a:endParaRPr lang="id-ID" sz="3200" dirty="0"/>
                    </a:p>
                  </a:txBody>
                  <a:tcPr/>
                </a:tc>
              </a:tr>
              <a:tr h="928694">
                <a:tc>
                  <a:txBody>
                    <a:bodyPr/>
                    <a:lstStyle/>
                    <a:p>
                      <a:pPr algn="ctr"/>
                      <a:r>
                        <a:rPr lang="id-ID" sz="3200" dirty="0" smtClean="0"/>
                        <a:t>desa</a:t>
                      </a:r>
                      <a:endParaRPr lang="id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3200" dirty="0" smtClean="0"/>
                        <a:t>47</a:t>
                      </a:r>
                      <a:endParaRPr lang="id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3200" dirty="0" smtClean="0"/>
                        <a:t>52</a:t>
                      </a:r>
                      <a:endParaRPr lang="id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3200" dirty="0" smtClean="0"/>
                        <a:t>95</a:t>
                      </a:r>
                      <a:endParaRPr lang="id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3200" dirty="0" smtClean="0"/>
                        <a:t>12</a:t>
                      </a:r>
                      <a:endParaRPr lang="id-ID" sz="3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428596" y="5450924"/>
            <a:ext cx="8229600" cy="71438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Ujilah pada alfa 5%</a:t>
            </a:r>
            <a:endParaRPr kumimoji="0" lang="id-ID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CONTOH 3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/>
          </a:bodyPr>
          <a:lstStyle/>
          <a:p>
            <a:pPr algn="just"/>
            <a:r>
              <a:rPr lang="en-US" sz="3200" dirty="0" err="1"/>
              <a:t>Manajer</a:t>
            </a:r>
            <a:r>
              <a:rPr lang="en-US" sz="3200" dirty="0"/>
              <a:t> Hotel Bali </a:t>
            </a:r>
            <a:r>
              <a:rPr lang="en-US" sz="3200" dirty="0" err="1"/>
              <a:t>Bagus</a:t>
            </a:r>
            <a:r>
              <a:rPr lang="en-US" sz="3200" dirty="0"/>
              <a:t> </a:t>
            </a:r>
            <a:r>
              <a:rPr lang="en-US" sz="3200" dirty="0" err="1"/>
              <a:t>di</a:t>
            </a:r>
            <a:r>
              <a:rPr lang="en-US" sz="3200" dirty="0"/>
              <a:t> Bali </a:t>
            </a:r>
            <a:r>
              <a:rPr lang="en-US" sz="3200" dirty="0" err="1"/>
              <a:t>ingin</a:t>
            </a:r>
            <a:r>
              <a:rPr lang="en-US" sz="3200" dirty="0"/>
              <a:t> </a:t>
            </a:r>
            <a:r>
              <a:rPr lang="en-US" sz="3200" dirty="0" err="1"/>
              <a:t>mengetahui</a:t>
            </a:r>
            <a:r>
              <a:rPr lang="en-US" sz="3200" dirty="0"/>
              <a:t> </a:t>
            </a:r>
            <a:r>
              <a:rPr lang="en-US" sz="3200" dirty="0" err="1"/>
              <a:t>apakah</a:t>
            </a:r>
            <a:r>
              <a:rPr lang="en-US" sz="3200" dirty="0"/>
              <a:t> </a:t>
            </a:r>
            <a:r>
              <a:rPr lang="en-US" sz="3200" dirty="0" err="1"/>
              <a:t>ada</a:t>
            </a:r>
            <a:r>
              <a:rPr lang="en-US" sz="3200" dirty="0"/>
              <a:t> </a:t>
            </a:r>
            <a:r>
              <a:rPr lang="en-US" sz="3200" dirty="0" err="1"/>
              <a:t>perbedaan</a:t>
            </a:r>
            <a:r>
              <a:rPr lang="en-US" sz="3200" dirty="0"/>
              <a:t> </a:t>
            </a:r>
            <a:r>
              <a:rPr lang="en-US" sz="3200" dirty="0" err="1"/>
              <a:t>tanggapan</a:t>
            </a:r>
            <a:r>
              <a:rPr lang="en-US" sz="3200" dirty="0"/>
              <a:t> </a:t>
            </a:r>
            <a:r>
              <a:rPr lang="en-US" sz="3200" dirty="0" err="1"/>
              <a:t>konsumen</a:t>
            </a:r>
            <a:r>
              <a:rPr lang="en-US" sz="3200" dirty="0"/>
              <a:t> </a:t>
            </a:r>
            <a:r>
              <a:rPr lang="en-US" sz="3200" dirty="0" err="1"/>
              <a:t>di</a:t>
            </a:r>
            <a:r>
              <a:rPr lang="en-US" sz="3200" dirty="0"/>
              <a:t> 4 </a:t>
            </a:r>
            <a:r>
              <a:rPr lang="en-US" sz="3200" dirty="0" err="1"/>
              <a:t>jenis</a:t>
            </a:r>
            <a:r>
              <a:rPr lang="en-US" sz="3200" dirty="0"/>
              <a:t> </a:t>
            </a:r>
            <a:r>
              <a:rPr lang="en-US" sz="3200" dirty="0" err="1"/>
              <a:t>kamar</a:t>
            </a:r>
            <a:r>
              <a:rPr lang="en-US" sz="3200" dirty="0"/>
              <a:t> yang </a:t>
            </a:r>
            <a:r>
              <a:rPr lang="en-US" sz="3200" dirty="0" err="1"/>
              <a:t>berlainan</a:t>
            </a:r>
            <a:r>
              <a:rPr lang="en-US" sz="3200" dirty="0"/>
              <a:t> </a:t>
            </a:r>
            <a:r>
              <a:rPr lang="en-US" sz="3200" dirty="0" err="1"/>
              <a:t>harga</a:t>
            </a:r>
            <a:r>
              <a:rPr lang="en-US" sz="3200" dirty="0"/>
              <a:t> </a:t>
            </a:r>
            <a:r>
              <a:rPr lang="en-US" sz="3200" dirty="0" err="1"/>
              <a:t>sewanya</a:t>
            </a:r>
            <a:r>
              <a:rPr lang="en-US" sz="3200" dirty="0"/>
              <a:t> </a:t>
            </a:r>
            <a:r>
              <a:rPr lang="en-US" sz="3200" dirty="0" err="1"/>
              <a:t>terhadap</a:t>
            </a:r>
            <a:r>
              <a:rPr lang="en-US" sz="3200" dirty="0"/>
              <a:t> </a:t>
            </a:r>
            <a:r>
              <a:rPr lang="en-US" sz="3200" dirty="0" err="1"/>
              <a:t>pelayanan</a:t>
            </a:r>
            <a:r>
              <a:rPr lang="en-US" sz="3200" dirty="0"/>
              <a:t> yang </a:t>
            </a:r>
            <a:r>
              <a:rPr lang="en-US" sz="3200" dirty="0" err="1"/>
              <a:t>diberikan</a:t>
            </a:r>
            <a:r>
              <a:rPr lang="en-US" sz="3200" dirty="0"/>
              <a:t> </a:t>
            </a:r>
            <a:r>
              <a:rPr lang="en-US" sz="3200" dirty="0" err="1"/>
              <a:t>oleh</a:t>
            </a:r>
            <a:r>
              <a:rPr lang="en-US" sz="3200" dirty="0"/>
              <a:t> hotel. Dari 254 </a:t>
            </a:r>
            <a:r>
              <a:rPr lang="en-US" sz="3200" dirty="0" err="1"/>
              <a:t>orang</a:t>
            </a:r>
            <a:r>
              <a:rPr lang="en-US" sz="3200" dirty="0"/>
              <a:t> yang </a:t>
            </a:r>
            <a:r>
              <a:rPr lang="en-US" sz="3200" dirty="0" err="1"/>
              <a:t>menginap</a:t>
            </a:r>
            <a:r>
              <a:rPr lang="en-US" sz="3200" dirty="0"/>
              <a:t> </a:t>
            </a:r>
            <a:r>
              <a:rPr lang="en-US" sz="3200" dirty="0" err="1"/>
              <a:t>di</a:t>
            </a:r>
            <a:r>
              <a:rPr lang="en-US" sz="3200" dirty="0"/>
              <a:t> hotel </a:t>
            </a:r>
            <a:r>
              <a:rPr lang="en-US" sz="3200" dirty="0" err="1"/>
              <a:t>tersebut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dipilih</a:t>
            </a:r>
            <a:r>
              <a:rPr lang="en-US" sz="3200" dirty="0"/>
              <a:t> </a:t>
            </a:r>
            <a:r>
              <a:rPr lang="en-US" sz="3200" dirty="0" err="1"/>
              <a:t>secara</a:t>
            </a:r>
            <a:r>
              <a:rPr lang="en-US" sz="3200" dirty="0"/>
              <a:t> random, </a:t>
            </a:r>
            <a:r>
              <a:rPr lang="en-US" sz="3200" dirty="0" err="1"/>
              <a:t>diperoleh</a:t>
            </a:r>
            <a:r>
              <a:rPr lang="en-US" sz="3200" dirty="0"/>
              <a:t> data </a:t>
            </a:r>
            <a:r>
              <a:rPr lang="en-US" sz="3200" dirty="0" err="1"/>
              <a:t>sebagai</a:t>
            </a:r>
            <a:r>
              <a:rPr lang="en-US" sz="3200" dirty="0"/>
              <a:t> </a:t>
            </a:r>
            <a:r>
              <a:rPr lang="en-US" sz="3200" dirty="0" err="1"/>
              <a:t>berikut</a:t>
            </a:r>
            <a:r>
              <a:rPr lang="en-US" sz="3200" dirty="0"/>
              <a:t> :</a:t>
            </a:r>
            <a:endParaRPr lang="id-ID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357168"/>
          <a:ext cx="8229600" cy="6037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660"/>
                <a:gridCol w="1214446"/>
                <a:gridCol w="1285884"/>
                <a:gridCol w="1357322"/>
                <a:gridCol w="1028688"/>
                <a:gridCol w="1371600"/>
              </a:tblGrid>
              <a:tr h="1152500"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Jenis Kamar</a:t>
                      </a:r>
                    </a:p>
                    <a:p>
                      <a:endParaRPr lang="id-ID" sz="2400" dirty="0" smtClean="0"/>
                    </a:p>
                    <a:p>
                      <a:r>
                        <a:rPr lang="id-ID" sz="2400" dirty="0" smtClean="0"/>
                        <a:t>Tanggapan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Kelas</a:t>
                      </a:r>
                      <a:r>
                        <a:rPr lang="id-ID" sz="2400" baseline="0" dirty="0" smtClean="0"/>
                        <a:t> I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Klas</a:t>
                      </a:r>
                      <a:r>
                        <a:rPr lang="id-ID" sz="2400" baseline="0" dirty="0" smtClean="0"/>
                        <a:t> 2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Kls</a:t>
                      </a:r>
                      <a:r>
                        <a:rPr lang="id-ID" sz="2400" baseline="0" dirty="0" smtClean="0"/>
                        <a:t> 3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Kls</a:t>
                      </a:r>
                      <a:r>
                        <a:rPr lang="id-ID" sz="2400" baseline="0" dirty="0" smtClean="0"/>
                        <a:t> 4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Total</a:t>
                      </a:r>
                      <a:endParaRPr lang="id-ID" sz="2400" dirty="0"/>
                    </a:p>
                  </a:txBody>
                  <a:tcPr/>
                </a:tc>
              </a:tr>
              <a:tr h="969658"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Baik skl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6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13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14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17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50</a:t>
                      </a:r>
                      <a:endParaRPr lang="id-ID" sz="2400" dirty="0"/>
                    </a:p>
                  </a:txBody>
                  <a:tcPr/>
                </a:tc>
              </a:tr>
              <a:tr h="969658"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Baik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12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14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8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8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44</a:t>
                      </a:r>
                      <a:endParaRPr lang="id-ID" sz="2400" dirty="0"/>
                    </a:p>
                  </a:txBody>
                  <a:tcPr/>
                </a:tc>
              </a:tr>
              <a:tr h="969658"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Biasa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38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40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11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6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95</a:t>
                      </a:r>
                      <a:endParaRPr lang="id-ID" sz="2400" dirty="0"/>
                    </a:p>
                  </a:txBody>
                  <a:tcPr/>
                </a:tc>
              </a:tr>
              <a:tr h="969658"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Jelek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21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22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9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13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65</a:t>
                      </a:r>
                      <a:endParaRPr lang="id-ID" sz="2400" dirty="0"/>
                    </a:p>
                  </a:txBody>
                  <a:tcPr/>
                </a:tc>
              </a:tr>
              <a:tr h="969658"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Total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77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91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42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44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254</a:t>
                      </a:r>
                      <a:endParaRPr lang="id-ID" sz="24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571472" y="500042"/>
            <a:ext cx="1357322" cy="8572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>
                <a:sym typeface="Symbol"/>
              </a:rPr>
              <a:t></a:t>
            </a:r>
            <a:r>
              <a:rPr lang="en-US" dirty="0"/>
              <a:t> = 5%, </a:t>
            </a:r>
            <a:r>
              <a:rPr lang="en-US" dirty="0" err="1"/>
              <a:t>kesimpulan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diperoleh</a:t>
            </a:r>
            <a:r>
              <a:rPr lang="en-US" dirty="0"/>
              <a:t> :</a:t>
            </a:r>
            <a:endParaRPr lang="id-ID" dirty="0"/>
          </a:p>
          <a:p>
            <a:r>
              <a:rPr lang="en-US" dirty="0" err="1"/>
              <a:t>Jawab</a:t>
            </a:r>
            <a:r>
              <a:rPr lang="en-US" dirty="0"/>
              <a:t> :</a:t>
            </a:r>
            <a:endParaRPr lang="id-ID" dirty="0"/>
          </a:p>
          <a:p>
            <a:pPr lvl="0">
              <a:buNone/>
            </a:pPr>
            <a:r>
              <a:rPr lang="id-ID" dirty="0" smtClean="0"/>
              <a:t>	</a:t>
            </a:r>
            <a:r>
              <a:rPr lang="en-US" dirty="0" smtClean="0"/>
              <a:t>H</a:t>
            </a:r>
            <a:r>
              <a:rPr lang="en-US" baseline="-25000" dirty="0" smtClean="0"/>
              <a:t>0 </a:t>
            </a:r>
            <a:r>
              <a:rPr lang="en-US" dirty="0"/>
              <a:t>: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tanggapan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4 </a:t>
            </a:r>
            <a:r>
              <a:rPr lang="en-US" dirty="0" err="1"/>
              <a:t>kelas</a:t>
            </a:r>
            <a:r>
              <a:rPr lang="en-US" dirty="0"/>
              <a:t> hotel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hotel</a:t>
            </a:r>
            <a:endParaRPr lang="id-ID" dirty="0"/>
          </a:p>
          <a:p>
            <a:pPr>
              <a:buNone/>
            </a:pPr>
            <a:r>
              <a:rPr lang="id-ID" dirty="0" smtClean="0"/>
              <a:t>	</a:t>
            </a:r>
            <a:r>
              <a:rPr lang="en-US" dirty="0" smtClean="0"/>
              <a:t>P</a:t>
            </a:r>
            <a:r>
              <a:rPr lang="en-US" baseline="-25000" dirty="0" smtClean="0"/>
              <a:t>11  </a:t>
            </a:r>
            <a:r>
              <a:rPr lang="en-US" dirty="0"/>
              <a:t>=  P</a:t>
            </a:r>
            <a:r>
              <a:rPr lang="en-US" baseline="-25000" dirty="0"/>
              <a:t>12  </a:t>
            </a:r>
            <a:r>
              <a:rPr lang="en-US" dirty="0"/>
              <a:t>=  P</a:t>
            </a:r>
            <a:r>
              <a:rPr lang="en-US" baseline="-25000" dirty="0"/>
              <a:t>13  </a:t>
            </a:r>
            <a:r>
              <a:rPr lang="en-US" dirty="0"/>
              <a:t>=  P</a:t>
            </a:r>
            <a:r>
              <a:rPr lang="en-US" baseline="-25000" dirty="0"/>
              <a:t>14</a:t>
            </a:r>
            <a:endParaRPr lang="id-ID" dirty="0"/>
          </a:p>
          <a:p>
            <a:pPr>
              <a:buNone/>
            </a:pPr>
            <a:r>
              <a:rPr lang="id-ID" dirty="0" smtClean="0"/>
              <a:t>	</a:t>
            </a:r>
            <a:r>
              <a:rPr lang="en-US" dirty="0" smtClean="0"/>
              <a:t>P</a:t>
            </a:r>
            <a:r>
              <a:rPr lang="en-US" baseline="-25000" dirty="0" smtClean="0"/>
              <a:t>21  </a:t>
            </a:r>
            <a:r>
              <a:rPr lang="en-US" dirty="0"/>
              <a:t>=  P</a:t>
            </a:r>
            <a:r>
              <a:rPr lang="en-US" baseline="-25000" dirty="0"/>
              <a:t>22  </a:t>
            </a:r>
            <a:r>
              <a:rPr lang="en-US" dirty="0"/>
              <a:t>=  P</a:t>
            </a:r>
            <a:r>
              <a:rPr lang="en-US" baseline="-25000" dirty="0"/>
              <a:t>23  </a:t>
            </a:r>
            <a:r>
              <a:rPr lang="en-US" dirty="0"/>
              <a:t>=  P</a:t>
            </a:r>
            <a:r>
              <a:rPr lang="en-US" baseline="-25000" dirty="0"/>
              <a:t>24</a:t>
            </a:r>
            <a:endParaRPr lang="id-ID" dirty="0"/>
          </a:p>
          <a:p>
            <a:pPr>
              <a:buNone/>
            </a:pPr>
            <a:r>
              <a:rPr lang="id-ID" dirty="0" smtClean="0"/>
              <a:t>	</a:t>
            </a:r>
            <a:r>
              <a:rPr lang="en-US" dirty="0" smtClean="0"/>
              <a:t>P</a:t>
            </a:r>
            <a:r>
              <a:rPr lang="en-US" baseline="-25000" dirty="0" smtClean="0"/>
              <a:t>31  </a:t>
            </a:r>
            <a:r>
              <a:rPr lang="en-US" dirty="0"/>
              <a:t>=  P</a:t>
            </a:r>
            <a:r>
              <a:rPr lang="en-US" baseline="-25000" dirty="0"/>
              <a:t>32  </a:t>
            </a:r>
            <a:r>
              <a:rPr lang="en-US" dirty="0"/>
              <a:t>=  P</a:t>
            </a:r>
            <a:r>
              <a:rPr lang="en-US" baseline="-25000" dirty="0"/>
              <a:t>33  </a:t>
            </a:r>
            <a:r>
              <a:rPr lang="en-US" dirty="0"/>
              <a:t>=  P</a:t>
            </a:r>
            <a:r>
              <a:rPr lang="en-US" baseline="-25000" dirty="0"/>
              <a:t>34</a:t>
            </a:r>
            <a:endParaRPr lang="id-ID" dirty="0"/>
          </a:p>
          <a:p>
            <a:pPr>
              <a:buNone/>
            </a:pPr>
            <a:r>
              <a:rPr lang="id-ID" dirty="0" smtClean="0"/>
              <a:t>	</a:t>
            </a:r>
            <a:r>
              <a:rPr lang="en-US" dirty="0" smtClean="0"/>
              <a:t>P</a:t>
            </a:r>
            <a:r>
              <a:rPr lang="en-US" baseline="-25000" dirty="0" smtClean="0"/>
              <a:t>41  </a:t>
            </a:r>
            <a:r>
              <a:rPr lang="en-US" dirty="0"/>
              <a:t>=  P</a:t>
            </a:r>
            <a:r>
              <a:rPr lang="en-US" baseline="-25000" dirty="0"/>
              <a:t>42  </a:t>
            </a:r>
            <a:r>
              <a:rPr lang="en-US" dirty="0"/>
              <a:t>=  P</a:t>
            </a:r>
            <a:r>
              <a:rPr lang="en-US" baseline="-25000" dirty="0"/>
              <a:t>43  </a:t>
            </a:r>
            <a:r>
              <a:rPr lang="en-US" dirty="0"/>
              <a:t>=  P</a:t>
            </a:r>
            <a:r>
              <a:rPr lang="en-US" baseline="-25000" dirty="0"/>
              <a:t>44</a:t>
            </a:r>
            <a:endParaRPr lang="id-ID" dirty="0"/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>
              <a:buNone/>
            </a:pPr>
            <a:r>
              <a:rPr lang="id-ID" dirty="0" smtClean="0"/>
              <a:t>	</a:t>
            </a:r>
            <a:r>
              <a:rPr lang="en-US" sz="3200" dirty="0" smtClean="0"/>
              <a:t>H</a:t>
            </a:r>
            <a:r>
              <a:rPr lang="en-US" sz="3200" baseline="-25000" dirty="0" smtClean="0"/>
              <a:t>1 </a:t>
            </a:r>
            <a:r>
              <a:rPr lang="en-US" sz="3200" dirty="0"/>
              <a:t>: 	</a:t>
            </a:r>
            <a:r>
              <a:rPr lang="en-US" sz="3200" dirty="0" err="1"/>
              <a:t>Ada</a:t>
            </a:r>
            <a:r>
              <a:rPr lang="en-US" sz="3200" dirty="0"/>
              <a:t> </a:t>
            </a:r>
            <a:r>
              <a:rPr lang="en-US" sz="3200" dirty="0" err="1"/>
              <a:t>perbedaan</a:t>
            </a:r>
            <a:r>
              <a:rPr lang="en-US" sz="3200" dirty="0"/>
              <a:t> </a:t>
            </a:r>
            <a:r>
              <a:rPr lang="en-US" sz="3200" dirty="0" err="1"/>
              <a:t>tanggapan</a:t>
            </a:r>
            <a:r>
              <a:rPr lang="en-US" sz="3200" dirty="0"/>
              <a:t> </a:t>
            </a:r>
            <a:r>
              <a:rPr lang="en-US" sz="3200" dirty="0" err="1"/>
              <a:t>konsumen</a:t>
            </a:r>
            <a:r>
              <a:rPr lang="en-US" sz="3200" dirty="0"/>
              <a:t> </a:t>
            </a:r>
            <a:r>
              <a:rPr lang="id-ID" sz="3200" dirty="0" smtClean="0"/>
              <a:t>	</a:t>
            </a:r>
            <a:r>
              <a:rPr lang="en-US" sz="3200" dirty="0" err="1" smtClean="0"/>
              <a:t>di</a:t>
            </a:r>
            <a:r>
              <a:rPr lang="en-US" sz="3200" dirty="0" smtClean="0"/>
              <a:t> </a:t>
            </a:r>
            <a:r>
              <a:rPr lang="en-US" sz="3200" dirty="0"/>
              <a:t>4 </a:t>
            </a:r>
            <a:r>
              <a:rPr lang="en-US" sz="3200" dirty="0" err="1"/>
              <a:t>kelas</a:t>
            </a:r>
            <a:r>
              <a:rPr lang="en-US" sz="3200" dirty="0"/>
              <a:t> hotel </a:t>
            </a:r>
            <a:r>
              <a:rPr lang="en-US" sz="3200" dirty="0" err="1"/>
              <a:t>terhadap</a:t>
            </a:r>
            <a:r>
              <a:rPr lang="en-US" sz="3200" dirty="0"/>
              <a:t> </a:t>
            </a:r>
            <a:r>
              <a:rPr lang="en-US" sz="3200" dirty="0" err="1"/>
              <a:t>pelayanan</a:t>
            </a:r>
            <a:r>
              <a:rPr lang="en-US" sz="3200" dirty="0"/>
              <a:t> </a:t>
            </a:r>
            <a:r>
              <a:rPr lang="en-US" sz="3200" dirty="0" smtClean="0"/>
              <a:t>hotel</a:t>
            </a:r>
            <a:r>
              <a:rPr lang="id-ID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/>
              <a:t>:</a:t>
            </a:r>
            <a:endParaRPr lang="id-ID" sz="3200" dirty="0"/>
          </a:p>
          <a:p>
            <a:pPr>
              <a:buNone/>
            </a:pPr>
            <a:r>
              <a:rPr lang="id-ID" sz="3200" dirty="0" smtClean="0"/>
              <a:t>	</a:t>
            </a:r>
            <a:r>
              <a:rPr lang="en-US" sz="3200" dirty="0" smtClean="0"/>
              <a:t>P</a:t>
            </a:r>
            <a:r>
              <a:rPr lang="en-US" sz="3200" baseline="-25000" dirty="0" smtClean="0"/>
              <a:t>11  </a:t>
            </a:r>
            <a:r>
              <a:rPr lang="en-US" sz="3200" dirty="0">
                <a:sym typeface="Symbol"/>
              </a:rPr>
              <a:t></a:t>
            </a:r>
            <a:r>
              <a:rPr lang="en-US" sz="3200" dirty="0"/>
              <a:t>  P</a:t>
            </a:r>
            <a:r>
              <a:rPr lang="en-US" sz="3200" baseline="-25000" dirty="0"/>
              <a:t>12  </a:t>
            </a:r>
            <a:r>
              <a:rPr lang="en-US" sz="3200" dirty="0">
                <a:sym typeface="Symbol"/>
              </a:rPr>
              <a:t></a:t>
            </a:r>
            <a:r>
              <a:rPr lang="en-US" sz="3200" dirty="0"/>
              <a:t>  P</a:t>
            </a:r>
            <a:r>
              <a:rPr lang="en-US" sz="3200" baseline="-25000" dirty="0"/>
              <a:t>13  </a:t>
            </a:r>
            <a:r>
              <a:rPr lang="en-US" sz="3200" dirty="0">
                <a:sym typeface="Symbol"/>
              </a:rPr>
              <a:t></a:t>
            </a:r>
            <a:r>
              <a:rPr lang="en-US" sz="3200" dirty="0"/>
              <a:t>  P</a:t>
            </a:r>
            <a:r>
              <a:rPr lang="en-US" sz="3200" baseline="-25000" dirty="0"/>
              <a:t>14</a:t>
            </a:r>
            <a:endParaRPr lang="id-ID" sz="3200" dirty="0"/>
          </a:p>
          <a:p>
            <a:pPr>
              <a:buNone/>
            </a:pPr>
            <a:r>
              <a:rPr lang="id-ID" sz="3200" dirty="0" smtClean="0"/>
              <a:t>	</a:t>
            </a:r>
            <a:r>
              <a:rPr lang="en-US" sz="3200" dirty="0" smtClean="0"/>
              <a:t>P</a:t>
            </a:r>
            <a:r>
              <a:rPr lang="en-US" sz="3200" baseline="-25000" dirty="0" smtClean="0"/>
              <a:t>21  </a:t>
            </a:r>
            <a:r>
              <a:rPr lang="en-US" sz="3200" dirty="0">
                <a:sym typeface="Symbol"/>
              </a:rPr>
              <a:t></a:t>
            </a:r>
            <a:r>
              <a:rPr lang="en-US" sz="3200" dirty="0"/>
              <a:t>  P</a:t>
            </a:r>
            <a:r>
              <a:rPr lang="en-US" sz="3200" baseline="-25000" dirty="0"/>
              <a:t>22  </a:t>
            </a:r>
            <a:r>
              <a:rPr lang="en-US" sz="3200" dirty="0">
                <a:sym typeface="Symbol"/>
              </a:rPr>
              <a:t></a:t>
            </a:r>
            <a:r>
              <a:rPr lang="en-US" sz="3200" dirty="0"/>
              <a:t>  P</a:t>
            </a:r>
            <a:r>
              <a:rPr lang="en-US" sz="3200" baseline="-25000" dirty="0"/>
              <a:t>23  </a:t>
            </a:r>
            <a:r>
              <a:rPr lang="en-US" sz="3200" dirty="0">
                <a:sym typeface="Symbol"/>
              </a:rPr>
              <a:t></a:t>
            </a:r>
            <a:r>
              <a:rPr lang="en-US" sz="3200" dirty="0"/>
              <a:t>  P</a:t>
            </a:r>
            <a:r>
              <a:rPr lang="en-US" sz="3200" baseline="-25000" dirty="0"/>
              <a:t>24</a:t>
            </a:r>
            <a:endParaRPr lang="id-ID" sz="3200" dirty="0"/>
          </a:p>
          <a:p>
            <a:pPr>
              <a:buNone/>
            </a:pPr>
            <a:r>
              <a:rPr lang="id-ID" sz="3200" dirty="0" smtClean="0"/>
              <a:t>	</a:t>
            </a:r>
            <a:r>
              <a:rPr lang="en-US" sz="3200" dirty="0" smtClean="0"/>
              <a:t>P</a:t>
            </a:r>
            <a:r>
              <a:rPr lang="en-US" sz="3200" baseline="-25000" dirty="0" smtClean="0"/>
              <a:t>31  </a:t>
            </a:r>
            <a:r>
              <a:rPr lang="en-US" sz="3200" dirty="0">
                <a:sym typeface="Symbol"/>
              </a:rPr>
              <a:t></a:t>
            </a:r>
            <a:r>
              <a:rPr lang="en-US" sz="3200" dirty="0"/>
              <a:t>  P</a:t>
            </a:r>
            <a:r>
              <a:rPr lang="en-US" sz="3200" baseline="-25000" dirty="0"/>
              <a:t>32  </a:t>
            </a:r>
            <a:r>
              <a:rPr lang="en-US" sz="3200" dirty="0">
                <a:sym typeface="Symbol"/>
              </a:rPr>
              <a:t></a:t>
            </a:r>
            <a:r>
              <a:rPr lang="en-US" sz="3200" dirty="0"/>
              <a:t>  P</a:t>
            </a:r>
            <a:r>
              <a:rPr lang="en-US" sz="3200" baseline="-25000" dirty="0"/>
              <a:t>33  </a:t>
            </a:r>
            <a:r>
              <a:rPr lang="en-US" sz="3200" dirty="0">
                <a:sym typeface="Symbol"/>
              </a:rPr>
              <a:t></a:t>
            </a:r>
            <a:r>
              <a:rPr lang="en-US" sz="3200" dirty="0"/>
              <a:t>  P</a:t>
            </a:r>
            <a:r>
              <a:rPr lang="en-US" sz="3200" baseline="-25000" dirty="0"/>
              <a:t>34</a:t>
            </a:r>
            <a:endParaRPr lang="id-ID" sz="3200" dirty="0"/>
          </a:p>
          <a:p>
            <a:pPr>
              <a:buNone/>
            </a:pPr>
            <a:r>
              <a:rPr lang="id-ID" sz="3200" dirty="0" smtClean="0"/>
              <a:t>	</a:t>
            </a:r>
            <a:r>
              <a:rPr lang="en-US" sz="3200" dirty="0" smtClean="0"/>
              <a:t>P</a:t>
            </a:r>
            <a:r>
              <a:rPr lang="en-US" sz="3200" baseline="-25000" dirty="0" smtClean="0"/>
              <a:t>41  </a:t>
            </a:r>
            <a:r>
              <a:rPr lang="en-US" sz="3200" dirty="0">
                <a:sym typeface="Symbol"/>
              </a:rPr>
              <a:t></a:t>
            </a:r>
            <a:r>
              <a:rPr lang="en-US" sz="3200" dirty="0"/>
              <a:t>  P</a:t>
            </a:r>
            <a:r>
              <a:rPr lang="en-US" sz="3200" baseline="-25000" dirty="0"/>
              <a:t>42  </a:t>
            </a:r>
            <a:r>
              <a:rPr lang="en-US" sz="3200" dirty="0">
                <a:sym typeface="Symbol"/>
              </a:rPr>
              <a:t></a:t>
            </a:r>
            <a:r>
              <a:rPr lang="en-US" sz="3200" dirty="0"/>
              <a:t>  P</a:t>
            </a:r>
            <a:r>
              <a:rPr lang="en-US" sz="3200" baseline="-25000" dirty="0"/>
              <a:t>43  </a:t>
            </a:r>
            <a:r>
              <a:rPr lang="en-US" sz="3200" dirty="0">
                <a:sym typeface="Symbol"/>
              </a:rPr>
              <a:t></a:t>
            </a:r>
            <a:r>
              <a:rPr lang="en-US" sz="3200" dirty="0"/>
              <a:t>  P</a:t>
            </a:r>
            <a:r>
              <a:rPr lang="en-US" sz="3200" baseline="-25000" dirty="0"/>
              <a:t>44</a:t>
            </a:r>
            <a:endParaRPr lang="id-ID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Pengertian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Pengujian</a:t>
            </a:r>
            <a:r>
              <a:rPr lang="en-US" dirty="0"/>
              <a:t> chi square (Chi </a:t>
            </a:r>
            <a:r>
              <a:rPr lang="en-US" dirty="0" err="1"/>
              <a:t>dibaca</a:t>
            </a:r>
            <a:r>
              <a:rPr lang="en-US" dirty="0"/>
              <a:t> “Kai”)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metoda</a:t>
            </a:r>
            <a:r>
              <a:rPr lang="en-US" dirty="0"/>
              <a:t> non </a:t>
            </a:r>
            <a:r>
              <a:rPr lang="en-US" dirty="0" err="1"/>
              <a:t>parametrik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menguji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proporsi</a:t>
            </a:r>
            <a:r>
              <a:rPr lang="en-US" dirty="0"/>
              <a:t>. </a:t>
            </a:r>
            <a:r>
              <a:rPr lang="en-US" dirty="0" err="1"/>
              <a:t>Ada</a:t>
            </a:r>
            <a:r>
              <a:rPr lang="en-US" dirty="0"/>
              <a:t> 2 </a:t>
            </a:r>
            <a:r>
              <a:rPr lang="en-US" dirty="0" err="1"/>
              <a:t>macam</a:t>
            </a:r>
            <a:r>
              <a:rPr lang="en-US" dirty="0"/>
              <a:t> </a:t>
            </a:r>
            <a:r>
              <a:rPr lang="en-US" dirty="0" err="1"/>
              <a:t>pengujian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: (1) </a:t>
            </a:r>
            <a:r>
              <a:rPr lang="en-US" dirty="0" err="1"/>
              <a:t>Uji</a:t>
            </a:r>
            <a:r>
              <a:rPr lang="en-US" dirty="0"/>
              <a:t> </a:t>
            </a:r>
            <a:r>
              <a:rPr lang="en-US" dirty="0" err="1"/>
              <a:t>independensi</a:t>
            </a:r>
            <a:r>
              <a:rPr lang="en-US" dirty="0"/>
              <a:t> (</a:t>
            </a:r>
            <a:r>
              <a:rPr lang="en-US" dirty="0" err="1"/>
              <a:t>contigency</a:t>
            </a:r>
            <a:r>
              <a:rPr lang="en-US" dirty="0"/>
              <a:t> table </a:t>
            </a:r>
            <a:r>
              <a:rPr lang="en-US" dirty="0" err="1"/>
              <a:t>analisys</a:t>
            </a:r>
            <a:r>
              <a:rPr lang="en-US" dirty="0"/>
              <a:t>)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menguji</a:t>
            </a:r>
            <a:r>
              <a:rPr lang="en-US" dirty="0"/>
              <a:t>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/>
              <a:t>(relationship)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(2) </a:t>
            </a:r>
            <a:r>
              <a:rPr lang="en-US" dirty="0" err="1"/>
              <a:t>Uji</a:t>
            </a:r>
            <a:r>
              <a:rPr lang="en-US" dirty="0"/>
              <a:t> “Goodness of Fit”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percobaan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teoritisnya</a:t>
            </a:r>
            <a:r>
              <a:rPr lang="en-US" dirty="0"/>
              <a:t>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 lvl="0"/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kritis</a:t>
            </a:r>
            <a:endParaRPr lang="id-ID" dirty="0"/>
          </a:p>
          <a:p>
            <a:pPr>
              <a:buNone/>
            </a:pPr>
            <a:r>
              <a:rPr lang="id-ID" dirty="0" smtClean="0">
                <a:sym typeface="Symbol"/>
              </a:rPr>
              <a:t>	</a:t>
            </a:r>
            <a:r>
              <a:rPr lang="en-US" dirty="0" smtClean="0">
                <a:sym typeface="Symbol"/>
              </a:rPr>
              <a:t></a:t>
            </a:r>
            <a:r>
              <a:rPr lang="en-US" dirty="0" smtClean="0"/>
              <a:t> </a:t>
            </a:r>
            <a:r>
              <a:rPr lang="en-US" dirty="0"/>
              <a:t>= 5%</a:t>
            </a:r>
            <a:endParaRPr lang="id-ID" dirty="0"/>
          </a:p>
          <a:p>
            <a:pPr>
              <a:buNone/>
            </a:pPr>
            <a:r>
              <a:rPr lang="id-ID" dirty="0" smtClean="0"/>
              <a:t>	</a:t>
            </a:r>
            <a:r>
              <a:rPr lang="en-US" dirty="0" err="1" smtClean="0"/>
              <a:t>df</a:t>
            </a:r>
            <a:r>
              <a:rPr lang="en-US" dirty="0" smtClean="0"/>
              <a:t> </a:t>
            </a:r>
            <a:r>
              <a:rPr lang="en-US" dirty="0"/>
              <a:t>	= (n – 1) (k – 1)</a:t>
            </a:r>
            <a:endParaRPr lang="id-ID" dirty="0"/>
          </a:p>
          <a:p>
            <a:pPr>
              <a:buNone/>
            </a:pPr>
            <a:r>
              <a:rPr lang="id-ID" dirty="0" smtClean="0"/>
              <a:t>	</a:t>
            </a:r>
            <a:r>
              <a:rPr lang="en-US" dirty="0"/>
              <a:t>	= (4 – 1) (4 – 1) = </a:t>
            </a:r>
            <a:r>
              <a:rPr lang="en-US" dirty="0" smtClean="0"/>
              <a:t>9</a:t>
            </a:r>
            <a:endParaRPr lang="id-ID" dirty="0" smtClean="0"/>
          </a:p>
          <a:p>
            <a:pPr>
              <a:buNone/>
            </a:pPr>
            <a:r>
              <a:rPr lang="id-ID" dirty="0" smtClean="0"/>
              <a:t>	</a:t>
            </a:r>
            <a:r>
              <a:rPr lang="en-US" dirty="0" smtClean="0"/>
              <a:t>H</a:t>
            </a:r>
            <a:r>
              <a:rPr lang="en-US" baseline="-25000" dirty="0" smtClean="0"/>
              <a:t>0 </a:t>
            </a: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X</a:t>
            </a:r>
            <a:r>
              <a:rPr lang="en-US" baseline="30000" dirty="0"/>
              <a:t>2</a:t>
            </a:r>
            <a:r>
              <a:rPr lang="en-US" dirty="0"/>
              <a:t> &lt; 16,919</a:t>
            </a:r>
            <a:endParaRPr lang="id-ID" dirty="0"/>
          </a:p>
          <a:p>
            <a:pPr>
              <a:buNone/>
            </a:pPr>
            <a:r>
              <a:rPr lang="id-ID" dirty="0" smtClean="0"/>
              <a:t>	</a:t>
            </a:r>
            <a:r>
              <a:rPr lang="en-US" dirty="0" smtClean="0"/>
              <a:t>H</a:t>
            </a:r>
            <a:r>
              <a:rPr lang="en-US" baseline="-25000" dirty="0" smtClean="0"/>
              <a:t>1 </a:t>
            </a: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X</a:t>
            </a:r>
            <a:r>
              <a:rPr lang="en-US" baseline="30000" dirty="0"/>
              <a:t>2</a:t>
            </a:r>
            <a:r>
              <a:rPr lang="en-US" dirty="0"/>
              <a:t> &gt; 16,919</a:t>
            </a:r>
            <a:endParaRPr lang="id-ID" dirty="0"/>
          </a:p>
          <a:p>
            <a:pPr lvl="0"/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 smtClean="0"/>
              <a:t>nilai</a:t>
            </a:r>
            <a:r>
              <a:rPr lang="id-ID" dirty="0" smtClean="0"/>
              <a:t> </a:t>
            </a:r>
            <a:r>
              <a:rPr lang="en-US" dirty="0" err="1" smtClean="0"/>
              <a:t>statistik</a:t>
            </a:r>
            <a:r>
              <a:rPr lang="en-US" dirty="0" smtClean="0"/>
              <a:t> </a:t>
            </a:r>
            <a:r>
              <a:rPr lang="en-US" dirty="0" err="1"/>
              <a:t>uji</a:t>
            </a:r>
            <a:endParaRPr lang="id-ID" dirty="0"/>
          </a:p>
          <a:p>
            <a:pPr>
              <a:buNone/>
            </a:pPr>
            <a:r>
              <a:rPr lang="id-ID" dirty="0" smtClean="0"/>
              <a:t>	</a:t>
            </a:r>
            <a:r>
              <a:rPr lang="en-US" dirty="0" smtClean="0"/>
              <a:t>P</a:t>
            </a:r>
            <a:r>
              <a:rPr lang="en-US" baseline="-25000" dirty="0" smtClean="0"/>
              <a:t>11  </a:t>
            </a:r>
            <a:r>
              <a:rPr lang="en-US" dirty="0"/>
              <a:t>=  P</a:t>
            </a:r>
            <a:r>
              <a:rPr lang="en-US" baseline="-25000" dirty="0"/>
              <a:t>12  </a:t>
            </a:r>
            <a:r>
              <a:rPr lang="en-US" dirty="0"/>
              <a:t>=  P</a:t>
            </a:r>
            <a:r>
              <a:rPr lang="en-US" baseline="-25000" dirty="0"/>
              <a:t>13  </a:t>
            </a:r>
            <a:r>
              <a:rPr lang="en-US" dirty="0"/>
              <a:t>=  P</a:t>
            </a:r>
            <a:r>
              <a:rPr lang="en-US" baseline="-25000" dirty="0"/>
              <a:t>14</a:t>
            </a:r>
            <a:r>
              <a:rPr lang="en-US" dirty="0"/>
              <a:t> = P = </a:t>
            </a:r>
            <a:r>
              <a:rPr lang="en-US" baseline="30000" dirty="0"/>
              <a:t>50</a:t>
            </a:r>
            <a:r>
              <a:rPr lang="en-US" dirty="0"/>
              <a:t>/</a:t>
            </a:r>
            <a:r>
              <a:rPr lang="en-US" baseline="-25000" dirty="0"/>
              <a:t>254</a:t>
            </a:r>
            <a:r>
              <a:rPr lang="en-US" dirty="0"/>
              <a:t> </a:t>
            </a:r>
            <a:endParaRPr lang="id-ID" dirty="0"/>
          </a:p>
          <a:p>
            <a:pPr>
              <a:buNone/>
            </a:pPr>
            <a:r>
              <a:rPr lang="id-ID" dirty="0" smtClean="0"/>
              <a:t>	</a:t>
            </a:r>
            <a:r>
              <a:rPr lang="en-US" dirty="0" smtClean="0"/>
              <a:t>P</a:t>
            </a:r>
            <a:r>
              <a:rPr lang="en-US" baseline="-25000" dirty="0" smtClean="0"/>
              <a:t>21  </a:t>
            </a:r>
            <a:r>
              <a:rPr lang="en-US" dirty="0"/>
              <a:t>=  P</a:t>
            </a:r>
            <a:r>
              <a:rPr lang="en-US" baseline="-25000" dirty="0"/>
              <a:t>22  </a:t>
            </a:r>
            <a:r>
              <a:rPr lang="en-US" dirty="0"/>
              <a:t>=  P</a:t>
            </a:r>
            <a:r>
              <a:rPr lang="en-US" baseline="-25000" dirty="0"/>
              <a:t>23  </a:t>
            </a:r>
            <a:r>
              <a:rPr lang="en-US" dirty="0"/>
              <a:t>=  P</a:t>
            </a:r>
            <a:r>
              <a:rPr lang="en-US" baseline="-25000" dirty="0"/>
              <a:t>24</a:t>
            </a:r>
            <a:r>
              <a:rPr lang="en-US" dirty="0"/>
              <a:t> = P = </a:t>
            </a:r>
            <a:r>
              <a:rPr lang="en-US" baseline="30000" dirty="0"/>
              <a:t>44</a:t>
            </a:r>
            <a:r>
              <a:rPr lang="en-US" dirty="0"/>
              <a:t>/</a:t>
            </a:r>
            <a:r>
              <a:rPr lang="en-US" baseline="-25000" dirty="0"/>
              <a:t>254</a:t>
            </a:r>
            <a:endParaRPr lang="id-ID" dirty="0"/>
          </a:p>
          <a:p>
            <a:pPr>
              <a:buNone/>
            </a:pPr>
            <a:r>
              <a:rPr lang="id-ID" dirty="0" smtClean="0"/>
              <a:t>	</a:t>
            </a:r>
            <a:r>
              <a:rPr lang="en-US" dirty="0" smtClean="0"/>
              <a:t>P</a:t>
            </a:r>
            <a:r>
              <a:rPr lang="en-US" baseline="-25000" dirty="0" smtClean="0"/>
              <a:t>31  </a:t>
            </a:r>
            <a:r>
              <a:rPr lang="en-US" dirty="0"/>
              <a:t>=  P</a:t>
            </a:r>
            <a:r>
              <a:rPr lang="en-US" baseline="-25000" dirty="0"/>
              <a:t>32  </a:t>
            </a:r>
            <a:r>
              <a:rPr lang="en-US" dirty="0"/>
              <a:t>=  P</a:t>
            </a:r>
            <a:r>
              <a:rPr lang="en-US" baseline="-25000" dirty="0"/>
              <a:t>33  </a:t>
            </a:r>
            <a:r>
              <a:rPr lang="en-US" dirty="0"/>
              <a:t>=  P</a:t>
            </a:r>
            <a:r>
              <a:rPr lang="en-US" baseline="-25000" dirty="0"/>
              <a:t>34</a:t>
            </a:r>
            <a:r>
              <a:rPr lang="en-US" dirty="0"/>
              <a:t> = P = </a:t>
            </a:r>
            <a:r>
              <a:rPr lang="en-US" baseline="30000" dirty="0"/>
              <a:t>95</a:t>
            </a:r>
            <a:r>
              <a:rPr lang="en-US" dirty="0"/>
              <a:t>/</a:t>
            </a:r>
            <a:r>
              <a:rPr lang="en-US" baseline="-25000" dirty="0"/>
              <a:t>254</a:t>
            </a:r>
            <a:endParaRPr lang="id-ID" dirty="0"/>
          </a:p>
          <a:p>
            <a:pPr>
              <a:buNone/>
            </a:pPr>
            <a:r>
              <a:rPr lang="id-ID" dirty="0" smtClean="0"/>
              <a:t>	</a:t>
            </a:r>
            <a:r>
              <a:rPr lang="en-US" dirty="0" smtClean="0"/>
              <a:t>P</a:t>
            </a:r>
            <a:r>
              <a:rPr lang="en-US" baseline="-25000" dirty="0" smtClean="0"/>
              <a:t>41  </a:t>
            </a:r>
            <a:r>
              <a:rPr lang="en-US" dirty="0"/>
              <a:t>=  P</a:t>
            </a:r>
            <a:r>
              <a:rPr lang="en-US" baseline="-25000" dirty="0"/>
              <a:t>42  </a:t>
            </a:r>
            <a:r>
              <a:rPr lang="en-US" dirty="0"/>
              <a:t>=  P</a:t>
            </a:r>
            <a:r>
              <a:rPr lang="en-US" baseline="-25000" dirty="0"/>
              <a:t>43  </a:t>
            </a:r>
            <a:r>
              <a:rPr lang="en-US" dirty="0"/>
              <a:t>=  P</a:t>
            </a:r>
            <a:r>
              <a:rPr lang="en-US" baseline="-25000" dirty="0"/>
              <a:t>44</a:t>
            </a:r>
            <a:r>
              <a:rPr lang="en-US" dirty="0"/>
              <a:t> = P = </a:t>
            </a:r>
            <a:r>
              <a:rPr lang="en-US" baseline="30000" dirty="0"/>
              <a:t>65</a:t>
            </a:r>
            <a:r>
              <a:rPr lang="en-US" dirty="0"/>
              <a:t>/</a:t>
            </a:r>
            <a:r>
              <a:rPr lang="en-US" baseline="-25000" dirty="0"/>
              <a:t>254</a:t>
            </a:r>
            <a:endParaRPr lang="id-ID" dirty="0"/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04056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Tabel</a:t>
            </a:r>
            <a:r>
              <a:rPr lang="en-US" sz="2400" dirty="0" smtClean="0"/>
              <a:t> Expected Frequency</a:t>
            </a:r>
            <a:endParaRPr lang="id-ID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908719"/>
          <a:ext cx="8229600" cy="56166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881041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id-ID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I</a:t>
                      </a:r>
                      <a:endParaRPr lang="id-ID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II</a:t>
                      </a:r>
                      <a:endParaRPr lang="id-ID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III</a:t>
                      </a:r>
                      <a:endParaRPr lang="id-ID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IV</a:t>
                      </a:r>
                      <a:endParaRPr lang="id-ID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Total</a:t>
                      </a:r>
                      <a:endParaRPr lang="id-ID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211429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Baik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Sekali</a:t>
                      </a:r>
                      <a:endParaRPr lang="id-ID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2000" dirty="0" smtClean="0">
                          <a:latin typeface="Arial"/>
                          <a:ea typeface="Times New Roman"/>
                          <a:cs typeface="Times New Roman"/>
                        </a:rPr>
                        <a:t>(50/254) x 77 =  .....</a:t>
                      </a:r>
                      <a:endParaRPr lang="en-US" sz="2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2000" dirty="0" smtClean="0">
                          <a:latin typeface="Arial"/>
                          <a:ea typeface="Times New Roman"/>
                          <a:cs typeface="Times New Roman"/>
                        </a:rPr>
                        <a:t>(50/254) x 91 = .....</a:t>
                      </a:r>
                      <a:endParaRPr lang="en-US" sz="2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2000" dirty="0" smtClean="0">
                          <a:latin typeface="Arial"/>
                          <a:ea typeface="Times New Roman"/>
                          <a:cs typeface="Times New Roman"/>
                        </a:rPr>
                        <a:t>(50/254) x 42 = .....</a:t>
                      </a:r>
                      <a:endParaRPr lang="en-US" sz="2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2000" dirty="0" smtClean="0">
                          <a:latin typeface="Arial"/>
                          <a:ea typeface="Times New Roman"/>
                          <a:cs typeface="Times New Roman"/>
                        </a:rPr>
                        <a:t>(50/254) x 44 = .....</a:t>
                      </a:r>
                      <a:endParaRPr lang="en-US" sz="2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50</a:t>
                      </a:r>
                      <a:endParaRPr lang="id-ID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881039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Baik</a:t>
                      </a:r>
                      <a:endParaRPr lang="id-ID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2000" dirty="0" smtClean="0">
                          <a:latin typeface="Arial"/>
                          <a:ea typeface="Times New Roman"/>
                          <a:cs typeface="Times New Roman"/>
                        </a:rPr>
                        <a:t>(44/254) x 77 = ....</a:t>
                      </a:r>
                      <a:endParaRPr lang="en-US" sz="2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2000" dirty="0" smtClean="0">
                          <a:latin typeface="Arial"/>
                          <a:ea typeface="Times New Roman"/>
                          <a:cs typeface="Times New Roman"/>
                        </a:rPr>
                        <a:t>(44/254) x 91 = .....</a:t>
                      </a:r>
                      <a:endParaRPr lang="en-US" sz="2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2000" dirty="0" smtClean="0">
                          <a:latin typeface="Arial"/>
                          <a:ea typeface="Times New Roman"/>
                          <a:cs typeface="Times New Roman"/>
                        </a:rPr>
                        <a:t>(44/254) x 42 = ......</a:t>
                      </a:r>
                      <a:endParaRPr lang="en-US" sz="2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2000" dirty="0" smtClean="0">
                          <a:latin typeface="Arial"/>
                          <a:ea typeface="Times New Roman"/>
                          <a:cs typeface="Times New Roman"/>
                        </a:rPr>
                        <a:t>(44/254) x 44</a:t>
                      </a:r>
                      <a:r>
                        <a:rPr lang="id-ID" sz="2000" baseline="0" dirty="0" smtClean="0">
                          <a:latin typeface="Arial"/>
                          <a:ea typeface="Times New Roman"/>
                          <a:cs typeface="Times New Roman"/>
                        </a:rPr>
                        <a:t> = ......</a:t>
                      </a:r>
                      <a:endParaRPr lang="en-US" sz="2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44</a:t>
                      </a:r>
                      <a:endParaRPr lang="id-ID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101299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Biasa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Jelek</a:t>
                      </a:r>
                      <a:endParaRPr lang="id-ID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2000" dirty="0" smtClean="0">
                          <a:latin typeface="Arial"/>
                          <a:ea typeface="Times New Roman"/>
                          <a:cs typeface="Times New Roman"/>
                        </a:rPr>
                        <a:t>(95/254) x 77 = ....</a:t>
                      </a:r>
                      <a:endParaRPr lang="en-US" sz="2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2000" dirty="0" smtClean="0">
                          <a:latin typeface="Arial"/>
                          <a:ea typeface="Times New Roman"/>
                          <a:cs typeface="Times New Roman"/>
                        </a:rPr>
                        <a:t>(95/254) x 91 = .....</a:t>
                      </a:r>
                      <a:endParaRPr lang="en-US" sz="2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2000" dirty="0" smtClean="0">
                          <a:latin typeface="Arial"/>
                          <a:ea typeface="Times New Roman"/>
                          <a:cs typeface="Times New Roman"/>
                        </a:rPr>
                        <a:t>(95/254) x 42 = ......</a:t>
                      </a:r>
                      <a:endParaRPr lang="en-US" sz="2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2000" dirty="0" smtClean="0">
                          <a:latin typeface="Arial"/>
                          <a:ea typeface="Times New Roman"/>
                          <a:cs typeface="Times New Roman"/>
                        </a:rPr>
                        <a:t>(95/254) x 44</a:t>
                      </a:r>
                      <a:r>
                        <a:rPr lang="id-ID" sz="2000" baseline="0" dirty="0" smtClean="0">
                          <a:latin typeface="Arial"/>
                          <a:ea typeface="Times New Roman"/>
                          <a:cs typeface="Times New Roman"/>
                        </a:rPr>
                        <a:t> = ......</a:t>
                      </a:r>
                      <a:endParaRPr lang="en-US" sz="2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95</a:t>
                      </a:r>
                      <a:endParaRPr lang="id-ID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70909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Jelek</a:t>
                      </a:r>
                      <a:endParaRPr lang="id-ID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2000" dirty="0" smtClean="0">
                          <a:latin typeface="Arial"/>
                          <a:ea typeface="Times New Roman"/>
                          <a:cs typeface="Times New Roman"/>
                        </a:rPr>
                        <a:t>(65/254) x 77 = ....</a:t>
                      </a:r>
                      <a:endParaRPr lang="en-US" sz="2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2000" dirty="0" smtClean="0">
                          <a:latin typeface="Arial"/>
                          <a:ea typeface="Times New Roman"/>
                          <a:cs typeface="Times New Roman"/>
                        </a:rPr>
                        <a:t>(65/254) x 91 = .....</a:t>
                      </a:r>
                      <a:endParaRPr lang="en-US" sz="2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2000" dirty="0" smtClean="0">
                          <a:latin typeface="Arial"/>
                          <a:ea typeface="Times New Roman"/>
                          <a:cs typeface="Times New Roman"/>
                        </a:rPr>
                        <a:t>(65/254) x 42 = ......</a:t>
                      </a:r>
                      <a:endParaRPr lang="en-US" sz="2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d-ID" sz="2000" dirty="0" smtClean="0">
                          <a:latin typeface="Arial"/>
                          <a:ea typeface="Times New Roman"/>
                          <a:cs typeface="Times New Roman"/>
                        </a:rPr>
                        <a:t>(65/254) x 44</a:t>
                      </a:r>
                      <a:r>
                        <a:rPr lang="id-ID" sz="2000" baseline="0" dirty="0" smtClean="0">
                          <a:latin typeface="Arial"/>
                          <a:ea typeface="Times New Roman"/>
                          <a:cs typeface="Times New Roman"/>
                        </a:rPr>
                        <a:t> = ......</a:t>
                      </a:r>
                      <a:endParaRPr lang="en-US" sz="2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65</a:t>
                      </a:r>
                      <a:endParaRPr lang="id-ID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70909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Total</a:t>
                      </a:r>
                      <a:endParaRPr lang="id-ID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77</a:t>
                      </a:r>
                      <a:endParaRPr lang="id-ID" sz="20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91</a:t>
                      </a:r>
                      <a:endParaRPr lang="id-ID" sz="20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42</a:t>
                      </a:r>
                      <a:endParaRPr lang="id-ID" sz="20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44</a:t>
                      </a:r>
                      <a:endParaRPr lang="id-ID" sz="20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254</a:t>
                      </a:r>
                      <a:endParaRPr lang="id-ID" sz="20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404663"/>
          <a:ext cx="8229600" cy="6135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5807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fo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fe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fo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 –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fe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)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fo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 –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fe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)</a:t>
                      </a:r>
                      <a:r>
                        <a:rPr lang="en-US" sz="2000" b="1" baseline="30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fo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 – </a:t>
                      </a:r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fe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)</a:t>
                      </a:r>
                      <a:r>
                        <a:rPr lang="en-US" sz="2000" b="1" baseline="30000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id-ID" sz="2000" b="1" baseline="30000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id-ID" sz="2000" b="1" baseline="0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 / fe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6461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6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13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14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17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12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16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8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8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38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40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11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6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21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22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9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13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15.2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17.9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8.3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8.6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13.3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15.8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7.3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7.6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28.8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34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15.7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16.5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19.7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23.3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10.7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11.3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-9.2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-4.9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5.7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8.4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-1.3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0.2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0.7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0.4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9.2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6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-4.7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-10.5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1.3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-1.3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-1.7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1.7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85.64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24.01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32.49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70.56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1.69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0.04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0.49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0.16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84.64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36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22.09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110.25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1.69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1.69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1.69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2.89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5.5684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1.3413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3.9144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8.2046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0.1271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0.0025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0.0671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0.0211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2.9388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1.0588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1.4070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6.6818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0.0857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0.0725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0.2701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0.2557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7768">
                <a:tc>
                  <a:txBody>
                    <a:bodyPr/>
                    <a:lstStyle/>
                    <a:p>
                      <a:endParaRPr lang="id-ID" sz="20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20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20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20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32.0169</a:t>
                      </a:r>
                      <a:endParaRPr lang="id-ID" sz="20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X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 </a:t>
            </a:r>
            <a:r>
              <a:rPr lang="en-US" sz="2800" dirty="0" err="1" smtClean="0"/>
              <a:t>hitung</a:t>
            </a:r>
            <a:r>
              <a:rPr lang="en-US" sz="2800" dirty="0" smtClean="0"/>
              <a:t> = 32.0169</a:t>
            </a:r>
            <a:endParaRPr lang="id-ID" sz="2800" dirty="0" smtClean="0"/>
          </a:p>
          <a:p>
            <a:pPr lvl="0"/>
            <a:r>
              <a:rPr lang="en-US" sz="2800" dirty="0" smtClean="0"/>
              <a:t>X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 </a:t>
            </a:r>
            <a:r>
              <a:rPr lang="en-US" sz="2800" dirty="0" err="1" smtClean="0"/>
              <a:t>hitung</a:t>
            </a:r>
            <a:r>
              <a:rPr lang="en-US" sz="2800" dirty="0" smtClean="0"/>
              <a:t> </a:t>
            </a:r>
            <a:r>
              <a:rPr lang="en-US" sz="2800" dirty="0" err="1" smtClean="0"/>
              <a:t>sebesar</a:t>
            </a:r>
            <a:r>
              <a:rPr lang="en-US" sz="2800" dirty="0" smtClean="0"/>
              <a:t> 32.0169 </a:t>
            </a:r>
            <a:r>
              <a:rPr lang="en-US" sz="2800" dirty="0" err="1" smtClean="0"/>
              <a:t>terletak</a:t>
            </a:r>
            <a:r>
              <a:rPr lang="en-US" sz="2800" dirty="0" smtClean="0"/>
              <a:t> </a:t>
            </a:r>
            <a:r>
              <a:rPr lang="en-US" sz="2800" dirty="0" err="1" smtClean="0"/>
              <a:t>di</a:t>
            </a:r>
            <a:r>
              <a:rPr lang="en-US" sz="2800" dirty="0" smtClean="0"/>
              <a:t> </a:t>
            </a:r>
            <a:r>
              <a:rPr lang="en-US" sz="2800" dirty="0" err="1" smtClean="0"/>
              <a:t>daerah</a:t>
            </a:r>
            <a:r>
              <a:rPr lang="en-US" sz="2800" dirty="0" smtClean="0"/>
              <a:t> X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 &gt; 16,919 </a:t>
            </a:r>
            <a:r>
              <a:rPr lang="en-US" sz="2800" dirty="0" err="1" smtClean="0"/>
              <a:t>sehingga</a:t>
            </a:r>
            <a:r>
              <a:rPr lang="en-US" sz="2800" dirty="0" smtClean="0"/>
              <a:t> H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</a:t>
            </a:r>
            <a:r>
              <a:rPr lang="en-US" sz="2800" dirty="0" err="1" smtClean="0"/>
              <a:t>kita</a:t>
            </a:r>
            <a:r>
              <a:rPr lang="en-US" sz="2800" dirty="0" smtClean="0"/>
              <a:t> </a:t>
            </a:r>
            <a:r>
              <a:rPr lang="en-US" sz="2800" dirty="0" err="1" smtClean="0"/>
              <a:t>terima</a:t>
            </a:r>
            <a:endParaRPr lang="id-ID" sz="2800" dirty="0" smtClean="0"/>
          </a:p>
          <a:p>
            <a:pPr lvl="0"/>
            <a:r>
              <a:rPr lang="en-US" sz="2800" dirty="0" err="1" smtClean="0"/>
              <a:t>Kesimpulan</a:t>
            </a:r>
            <a:r>
              <a:rPr lang="en-US" sz="2800" dirty="0" smtClean="0"/>
              <a:t> :</a:t>
            </a:r>
            <a:r>
              <a:rPr lang="id-ID" sz="2800" dirty="0" smtClean="0"/>
              <a:t> </a:t>
            </a:r>
          </a:p>
          <a:p>
            <a:pPr lvl="0">
              <a:buNone/>
            </a:pPr>
            <a:r>
              <a:rPr lang="id-ID" sz="2800" dirty="0" smtClean="0"/>
              <a:t>	</a:t>
            </a:r>
            <a:r>
              <a:rPr lang="en-US" sz="2800" dirty="0" err="1" smtClean="0"/>
              <a:t>Ada</a:t>
            </a:r>
            <a:r>
              <a:rPr lang="en-US" sz="2800" dirty="0" smtClean="0"/>
              <a:t> </a:t>
            </a:r>
            <a:r>
              <a:rPr lang="en-US" sz="2800" dirty="0" err="1" smtClean="0"/>
              <a:t>perbedaan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nyata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tanggapan</a:t>
            </a:r>
            <a:r>
              <a:rPr lang="en-US" sz="2800" dirty="0" smtClean="0"/>
              <a:t> </a:t>
            </a:r>
            <a:r>
              <a:rPr lang="en-US" sz="2800" dirty="0" err="1" smtClean="0"/>
              <a:t>konsumen</a:t>
            </a:r>
            <a:r>
              <a:rPr lang="en-US" sz="2800" dirty="0" smtClean="0"/>
              <a:t> </a:t>
            </a:r>
            <a:r>
              <a:rPr lang="en-US" sz="2800" dirty="0" err="1" smtClean="0"/>
              <a:t>di</a:t>
            </a:r>
            <a:r>
              <a:rPr lang="en-US" sz="2800" dirty="0" smtClean="0"/>
              <a:t> 4 </a:t>
            </a:r>
            <a:r>
              <a:rPr lang="en-US" sz="2800" dirty="0" err="1" smtClean="0"/>
              <a:t>kelas</a:t>
            </a:r>
            <a:r>
              <a:rPr lang="en-US" sz="2800" dirty="0" smtClean="0"/>
              <a:t> hotel </a:t>
            </a:r>
            <a:r>
              <a:rPr lang="en-US" sz="2800" dirty="0" err="1" smtClean="0"/>
              <a:t>terhadap</a:t>
            </a:r>
            <a:r>
              <a:rPr lang="en-US" sz="2800" dirty="0" smtClean="0"/>
              <a:t> </a:t>
            </a:r>
            <a:r>
              <a:rPr lang="en-US" sz="2800" dirty="0" err="1" smtClean="0"/>
              <a:t>pelayanan</a:t>
            </a:r>
            <a:r>
              <a:rPr lang="en-US" sz="2800" dirty="0" smtClean="0"/>
              <a:t> hotel Bali </a:t>
            </a:r>
            <a:r>
              <a:rPr lang="en-US" sz="2800" dirty="0" err="1" smtClean="0"/>
              <a:t>Bagus</a:t>
            </a:r>
            <a:endParaRPr lang="id-ID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/>
          </a:bodyPr>
          <a:lstStyle/>
          <a:p>
            <a:pPr lvl="0" algn="just">
              <a:buNone/>
            </a:pPr>
            <a:r>
              <a:rPr lang="id-ID" b="1" u="sng" dirty="0" smtClean="0"/>
              <a:t>2. </a:t>
            </a:r>
            <a:r>
              <a:rPr lang="en-US" b="1" u="sng" dirty="0" err="1" smtClean="0"/>
              <a:t>Pengujian</a:t>
            </a:r>
            <a:r>
              <a:rPr lang="en-US" b="1" u="sng" dirty="0" smtClean="0"/>
              <a:t> </a:t>
            </a:r>
            <a:r>
              <a:rPr lang="en-US" b="1" u="sng" dirty="0"/>
              <a:t>“Goodness Of Fit”</a:t>
            </a:r>
            <a:endParaRPr lang="id-ID" dirty="0"/>
          </a:p>
          <a:p>
            <a:pPr algn="just">
              <a:buNone/>
            </a:pPr>
            <a:r>
              <a:rPr lang="id-ID" dirty="0" smtClean="0"/>
              <a:t>	</a:t>
            </a:r>
            <a:r>
              <a:rPr lang="en-US" dirty="0" err="1" smtClean="0"/>
              <a:t>Pengujian</a:t>
            </a:r>
            <a:r>
              <a:rPr lang="en-US" dirty="0" smtClean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non </a:t>
            </a:r>
            <a:r>
              <a:rPr lang="en-US" dirty="0" err="1"/>
              <a:t>parametrik</a:t>
            </a:r>
            <a:r>
              <a:rPr lang="en-US" dirty="0"/>
              <a:t> yang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. </a:t>
            </a:r>
            <a:r>
              <a:rPr lang="en-US" dirty="0" err="1"/>
              <a:t>Metode</a:t>
            </a:r>
            <a:r>
              <a:rPr lang="en-US" dirty="0"/>
              <a:t> yang </a:t>
            </a:r>
            <a:r>
              <a:rPr lang="en-US" dirty="0" err="1"/>
              <a:t>dikembangkan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Karl Pearson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menguji</a:t>
            </a:r>
            <a:r>
              <a:rPr lang="en-US" dirty="0"/>
              <a:t>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frekuensi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percobaan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frekuensi</a:t>
            </a:r>
            <a:r>
              <a:rPr lang="en-US" dirty="0"/>
              <a:t> </a:t>
            </a:r>
            <a:r>
              <a:rPr lang="en-US" dirty="0" err="1"/>
              <a:t>teoritis</a:t>
            </a:r>
            <a:r>
              <a:rPr lang="en-US" dirty="0"/>
              <a:t> (yang </a:t>
            </a:r>
            <a:r>
              <a:rPr lang="en-US" dirty="0" err="1"/>
              <a:t>diharapkan</a:t>
            </a:r>
            <a:r>
              <a:rPr lang="en-US" dirty="0"/>
              <a:t>).</a:t>
            </a:r>
            <a:endParaRPr lang="id-ID" dirty="0"/>
          </a:p>
          <a:p>
            <a:pPr algn="just">
              <a:buNone/>
            </a:pPr>
            <a:r>
              <a:rPr lang="en-US" dirty="0" err="1"/>
              <a:t>Contoh</a:t>
            </a:r>
            <a:r>
              <a:rPr lang="en-US" dirty="0"/>
              <a:t> :</a:t>
            </a:r>
            <a:endParaRPr lang="id-ID" dirty="0"/>
          </a:p>
          <a:p>
            <a:pPr algn="just">
              <a:buNone/>
            </a:pPr>
            <a:r>
              <a:rPr lang="id-ID" dirty="0" smtClean="0"/>
              <a:t>	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profesor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pendapatan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pedesaan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kabupaten</a:t>
            </a:r>
            <a:r>
              <a:rPr lang="en-US" dirty="0"/>
              <a:t> “X”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1970 </a:t>
            </a:r>
            <a:r>
              <a:rPr lang="en-US" dirty="0" err="1"/>
              <a:t>menunjukkan</a:t>
            </a:r>
            <a:r>
              <a:rPr lang="en-US" dirty="0"/>
              <a:t> :</a:t>
            </a:r>
            <a:endParaRPr lang="id-ID" dirty="0"/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500040"/>
          <a:ext cx="8229600" cy="3571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714380">
                <a:tc>
                  <a:txBody>
                    <a:bodyPr/>
                    <a:lstStyle/>
                    <a:p>
                      <a:r>
                        <a:rPr lang="en-US" sz="2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Kelompok</a:t>
                      </a:r>
                      <a:r>
                        <a:rPr lang="en-US" sz="2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Penghasilan</a:t>
                      </a:r>
                      <a:endParaRPr lang="id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Persentase</a:t>
                      </a:r>
                      <a:endParaRPr lang="id-ID" sz="2800" dirty="0"/>
                    </a:p>
                  </a:txBody>
                  <a:tcPr/>
                </a:tc>
              </a:tr>
              <a:tr h="714380">
                <a:tc>
                  <a:txBody>
                    <a:bodyPr/>
                    <a:lstStyle/>
                    <a:p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Tinggi</a:t>
                      </a:r>
                      <a:endParaRPr lang="id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800" dirty="0" smtClean="0"/>
                        <a:t>15%</a:t>
                      </a:r>
                      <a:endParaRPr lang="id-ID" sz="2800" dirty="0"/>
                    </a:p>
                  </a:txBody>
                  <a:tcPr/>
                </a:tc>
              </a:tr>
              <a:tr h="7143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Menengah</a:t>
                      </a:r>
                      <a:endParaRPr lang="id-ID" sz="2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800" dirty="0" smtClean="0"/>
                        <a:t>40%</a:t>
                      </a:r>
                      <a:endParaRPr lang="id-ID" sz="2800" dirty="0"/>
                    </a:p>
                  </a:txBody>
                  <a:tcPr/>
                </a:tc>
              </a:tr>
              <a:tr h="714380">
                <a:tc>
                  <a:txBody>
                    <a:bodyPr/>
                    <a:lstStyle/>
                    <a:p>
                      <a:r>
                        <a:rPr lang="id-ID" sz="2800" dirty="0" smtClean="0"/>
                        <a:t>Rendah</a:t>
                      </a:r>
                      <a:endParaRPr lang="id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800" dirty="0" smtClean="0"/>
                        <a:t>45%</a:t>
                      </a:r>
                      <a:endParaRPr lang="id-ID" sz="2800" dirty="0"/>
                    </a:p>
                  </a:txBody>
                  <a:tcPr/>
                </a:tc>
              </a:tr>
              <a:tr h="714380">
                <a:tc>
                  <a:txBody>
                    <a:bodyPr/>
                    <a:lstStyle/>
                    <a:p>
                      <a:endParaRPr lang="id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800" dirty="0" smtClean="0"/>
                        <a:t>100%</a:t>
                      </a:r>
                      <a:endParaRPr lang="id-ID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428596" y="4500570"/>
            <a:ext cx="81439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Pada</a:t>
            </a:r>
            <a:r>
              <a:rPr lang="en-US" sz="3200" dirty="0"/>
              <a:t> </a:t>
            </a:r>
            <a:r>
              <a:rPr lang="en-US" sz="3200" dirty="0" err="1"/>
              <a:t>tahun</a:t>
            </a:r>
            <a:r>
              <a:rPr lang="en-US" sz="3200" dirty="0"/>
              <a:t> 1980, </a:t>
            </a:r>
            <a:r>
              <a:rPr lang="en-US" sz="3200" dirty="0" err="1"/>
              <a:t>diadakan</a:t>
            </a:r>
            <a:r>
              <a:rPr lang="en-US" sz="3200" dirty="0"/>
              <a:t> </a:t>
            </a:r>
            <a:r>
              <a:rPr lang="en-US" sz="3200" dirty="0" err="1"/>
              <a:t>penelitian</a:t>
            </a:r>
            <a:r>
              <a:rPr lang="en-US" sz="3200" dirty="0"/>
              <a:t> yang </a:t>
            </a:r>
            <a:r>
              <a:rPr lang="en-US" sz="3200" dirty="0" err="1"/>
              <a:t>serupa</a:t>
            </a:r>
            <a:r>
              <a:rPr lang="en-US" sz="3200" dirty="0"/>
              <a:t> </a:t>
            </a:r>
            <a:r>
              <a:rPr lang="en-US" sz="3200" dirty="0" err="1"/>
              <a:t>di</a:t>
            </a:r>
            <a:r>
              <a:rPr lang="en-US" sz="3200" dirty="0"/>
              <a:t> </a:t>
            </a:r>
            <a:r>
              <a:rPr lang="en-US" sz="3200" dirty="0" err="1"/>
              <a:t>daerah</a:t>
            </a:r>
            <a:r>
              <a:rPr lang="en-US" sz="3200" dirty="0"/>
              <a:t> </a:t>
            </a:r>
            <a:r>
              <a:rPr lang="en-US" sz="3200" dirty="0" err="1"/>
              <a:t>tersebut</a:t>
            </a:r>
            <a:r>
              <a:rPr lang="en-US" sz="3200" dirty="0"/>
              <a:t>. Dari sample 300 </a:t>
            </a:r>
            <a:r>
              <a:rPr lang="en-US" sz="3200" dirty="0" err="1"/>
              <a:t>keluarga</a:t>
            </a:r>
            <a:r>
              <a:rPr lang="en-US" sz="3200" dirty="0"/>
              <a:t> </a:t>
            </a:r>
            <a:r>
              <a:rPr lang="en-US" sz="3200" dirty="0" err="1"/>
              <a:t>diperoleh</a:t>
            </a:r>
            <a:r>
              <a:rPr lang="en-US" sz="3200" dirty="0"/>
              <a:t> </a:t>
            </a:r>
            <a:r>
              <a:rPr lang="en-US" sz="3200" dirty="0" err="1"/>
              <a:t>hasil</a:t>
            </a:r>
            <a:r>
              <a:rPr lang="en-US" sz="3200" dirty="0"/>
              <a:t> </a:t>
            </a:r>
            <a:r>
              <a:rPr lang="en-US" sz="3200" dirty="0" err="1"/>
              <a:t>sebagai</a:t>
            </a:r>
            <a:r>
              <a:rPr lang="en-US" sz="3200" dirty="0"/>
              <a:t> </a:t>
            </a:r>
            <a:r>
              <a:rPr lang="en-US" sz="3200" dirty="0" err="1"/>
              <a:t>berikut</a:t>
            </a:r>
            <a:r>
              <a:rPr lang="en-US" sz="3200" dirty="0"/>
              <a:t> :</a:t>
            </a:r>
            <a:endParaRPr lang="id-ID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500040"/>
          <a:ext cx="8229600" cy="392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714380">
                <a:tc>
                  <a:txBody>
                    <a:bodyPr/>
                    <a:lstStyle/>
                    <a:p>
                      <a:r>
                        <a:rPr lang="en-US" sz="32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Kelompok</a:t>
                      </a:r>
                      <a:r>
                        <a:rPr lang="en-US" sz="3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Penghasilan</a:t>
                      </a:r>
                      <a:endParaRPr lang="id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3200" dirty="0" smtClean="0"/>
                        <a:t>Jumlah</a:t>
                      </a:r>
                      <a:endParaRPr lang="id-ID" sz="3200" dirty="0"/>
                    </a:p>
                  </a:txBody>
                  <a:tcPr/>
                </a:tc>
              </a:tr>
              <a:tr h="714380">
                <a:tc>
                  <a:txBody>
                    <a:bodyPr/>
                    <a:lstStyle/>
                    <a:p>
                      <a:r>
                        <a:rPr lang="en-US" sz="3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Tinggi</a:t>
                      </a:r>
                      <a:endParaRPr lang="id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3200" dirty="0" smtClean="0"/>
                        <a:t>50</a:t>
                      </a:r>
                      <a:endParaRPr lang="id-ID" sz="3200" dirty="0"/>
                    </a:p>
                  </a:txBody>
                  <a:tcPr/>
                </a:tc>
              </a:tr>
              <a:tr h="7143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Menengah</a:t>
                      </a:r>
                      <a:endParaRPr lang="id-ID" sz="3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3200" dirty="0" smtClean="0"/>
                        <a:t>156</a:t>
                      </a:r>
                      <a:endParaRPr lang="id-ID" sz="3200" dirty="0"/>
                    </a:p>
                  </a:txBody>
                  <a:tcPr/>
                </a:tc>
              </a:tr>
              <a:tr h="714380">
                <a:tc>
                  <a:txBody>
                    <a:bodyPr/>
                    <a:lstStyle/>
                    <a:p>
                      <a:r>
                        <a:rPr lang="id-ID" sz="3200" dirty="0" smtClean="0"/>
                        <a:t>Rendah</a:t>
                      </a:r>
                      <a:endParaRPr lang="id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3200" dirty="0" smtClean="0"/>
                        <a:t>94</a:t>
                      </a:r>
                      <a:endParaRPr lang="id-ID" sz="3200" dirty="0"/>
                    </a:p>
                  </a:txBody>
                  <a:tcPr/>
                </a:tc>
              </a:tr>
              <a:tr h="714380">
                <a:tc>
                  <a:txBody>
                    <a:bodyPr/>
                    <a:lstStyle/>
                    <a:p>
                      <a:endParaRPr lang="id-ID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3200" dirty="0" smtClean="0"/>
                        <a:t>300</a:t>
                      </a:r>
                      <a:endParaRPr lang="id-ID" sz="3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428596" y="4500570"/>
            <a:ext cx="81439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/>
              <a:t>Ujilah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alpha = 5% </a:t>
            </a:r>
            <a:r>
              <a:rPr lang="en-US" sz="2800" dirty="0" err="1"/>
              <a:t>apakah</a:t>
            </a:r>
            <a:r>
              <a:rPr lang="en-US" sz="2800" dirty="0"/>
              <a:t> </a:t>
            </a:r>
            <a:r>
              <a:rPr lang="en-US" sz="2800" dirty="0" err="1"/>
              <a:t>ada</a:t>
            </a:r>
            <a:r>
              <a:rPr lang="en-US" sz="2800" dirty="0"/>
              <a:t> </a:t>
            </a:r>
            <a:r>
              <a:rPr lang="en-US" sz="2800" dirty="0" err="1"/>
              <a:t>alasan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mengatakan</a:t>
            </a:r>
            <a:r>
              <a:rPr lang="en-US" sz="2800" dirty="0"/>
              <a:t> </a:t>
            </a:r>
            <a:r>
              <a:rPr lang="en-US" sz="2800" dirty="0" err="1"/>
              <a:t>bahwa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distribusi</a:t>
            </a:r>
            <a:r>
              <a:rPr lang="en-US" sz="2800" dirty="0"/>
              <a:t> </a:t>
            </a:r>
            <a:r>
              <a:rPr lang="en-US" sz="2800" dirty="0" err="1"/>
              <a:t>penghasilan</a:t>
            </a:r>
            <a:r>
              <a:rPr lang="en-US" sz="2800" dirty="0"/>
              <a:t> </a:t>
            </a:r>
            <a:r>
              <a:rPr lang="en-US" sz="2800" dirty="0" err="1"/>
              <a:t>di</a:t>
            </a:r>
            <a:r>
              <a:rPr lang="en-US" sz="2800" dirty="0"/>
              <a:t> </a:t>
            </a:r>
            <a:r>
              <a:rPr lang="en-US" sz="2800" dirty="0" err="1"/>
              <a:t>kota</a:t>
            </a:r>
            <a:r>
              <a:rPr lang="en-US" sz="2800" dirty="0"/>
              <a:t> “X”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berbeda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tahun</a:t>
            </a:r>
            <a:r>
              <a:rPr lang="en-US" sz="2800" dirty="0"/>
              <a:t> 1970 </a:t>
            </a:r>
            <a:r>
              <a:rPr lang="en-US" sz="2800" dirty="0" err="1"/>
              <a:t>dan</a:t>
            </a:r>
            <a:r>
              <a:rPr lang="en-US" sz="2800" dirty="0"/>
              <a:t> 1980.</a:t>
            </a:r>
            <a:endParaRPr lang="id-ID" sz="2800" dirty="0"/>
          </a:p>
          <a:p>
            <a:r>
              <a:rPr lang="en-US" sz="2800" dirty="0" err="1"/>
              <a:t>Bagaimana</a:t>
            </a:r>
            <a:r>
              <a:rPr lang="en-US" sz="2800" dirty="0"/>
              <a:t> </a:t>
            </a:r>
            <a:r>
              <a:rPr lang="en-US" sz="2800" dirty="0" err="1"/>
              <a:t>hasilnya</a:t>
            </a:r>
            <a:r>
              <a:rPr lang="en-US" sz="2800" dirty="0"/>
              <a:t> </a:t>
            </a:r>
            <a:r>
              <a:rPr lang="en-US" sz="2800" dirty="0" err="1"/>
              <a:t>bila</a:t>
            </a:r>
            <a:r>
              <a:rPr lang="en-US" sz="2800" dirty="0"/>
              <a:t> </a:t>
            </a:r>
            <a:r>
              <a:rPr lang="en-US" sz="2800" dirty="0" err="1"/>
              <a:t>diuji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alpha = 1% ?</a:t>
            </a:r>
            <a:endParaRPr lang="id-ID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8596" y="404664"/>
            <a:ext cx="814393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/>
              <a:t>Jawab</a:t>
            </a:r>
            <a:r>
              <a:rPr lang="en-US" sz="2800" dirty="0" smtClean="0"/>
              <a:t> :</a:t>
            </a:r>
            <a:endParaRPr lang="id-ID" sz="2800" dirty="0" smtClean="0"/>
          </a:p>
          <a:p>
            <a:pPr lvl="0"/>
            <a:r>
              <a:rPr lang="en-US" sz="2800" dirty="0" smtClean="0"/>
              <a:t>H</a:t>
            </a:r>
            <a:r>
              <a:rPr lang="en-US" sz="2800" baseline="-25000" dirty="0" smtClean="0"/>
              <a:t>0</a:t>
            </a:r>
            <a:r>
              <a:rPr lang="en-US" sz="2800" dirty="0" smtClean="0"/>
              <a:t> :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ada</a:t>
            </a:r>
            <a:r>
              <a:rPr lang="en-US" sz="2800" dirty="0" smtClean="0"/>
              <a:t> </a:t>
            </a:r>
            <a:r>
              <a:rPr lang="en-US" sz="2800" dirty="0" err="1" smtClean="0"/>
              <a:t>perbedaan</a:t>
            </a:r>
            <a:r>
              <a:rPr lang="en-US" sz="2800" dirty="0" smtClean="0"/>
              <a:t> </a:t>
            </a:r>
            <a:r>
              <a:rPr lang="en-US" sz="2800" dirty="0" err="1" smtClean="0"/>
              <a:t>pola</a:t>
            </a:r>
            <a:r>
              <a:rPr lang="en-US" sz="2800" dirty="0" smtClean="0"/>
              <a:t> </a:t>
            </a:r>
            <a:r>
              <a:rPr lang="en-US" sz="2800" dirty="0" err="1" smtClean="0"/>
              <a:t>distribusi</a:t>
            </a:r>
            <a:r>
              <a:rPr lang="en-US" sz="2800" dirty="0" smtClean="0"/>
              <a:t> </a:t>
            </a:r>
            <a:r>
              <a:rPr lang="en-US" sz="2800" dirty="0" err="1" smtClean="0"/>
              <a:t>pendapatan</a:t>
            </a:r>
            <a:r>
              <a:rPr lang="en-US" sz="2800" dirty="0" smtClean="0"/>
              <a:t> </a:t>
            </a:r>
            <a:r>
              <a:rPr lang="en-US" sz="2800" dirty="0" err="1" smtClean="0"/>
              <a:t>di</a:t>
            </a:r>
            <a:r>
              <a:rPr lang="en-US" sz="2800" dirty="0" smtClean="0"/>
              <a:t> </a:t>
            </a:r>
            <a:r>
              <a:rPr lang="en-US" sz="2800" dirty="0" err="1" smtClean="0"/>
              <a:t>kabupaten</a:t>
            </a:r>
            <a:r>
              <a:rPr lang="en-US" sz="2800" dirty="0" smtClean="0"/>
              <a:t> “X”</a:t>
            </a:r>
            <a:endParaRPr lang="id-ID" sz="2800" dirty="0" smtClean="0"/>
          </a:p>
          <a:p>
            <a:r>
              <a:rPr lang="en-US" sz="2800" dirty="0" smtClean="0"/>
              <a:t>H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: </a:t>
            </a:r>
            <a:r>
              <a:rPr lang="en-US" sz="2800" dirty="0" err="1" smtClean="0"/>
              <a:t>Ada</a:t>
            </a:r>
            <a:r>
              <a:rPr lang="en-US" sz="2800" dirty="0" smtClean="0"/>
              <a:t> </a:t>
            </a:r>
            <a:r>
              <a:rPr lang="en-US" sz="2800" dirty="0" err="1" smtClean="0"/>
              <a:t>perbedaan</a:t>
            </a:r>
            <a:r>
              <a:rPr lang="en-US" sz="2800" dirty="0" smtClean="0"/>
              <a:t> </a:t>
            </a:r>
            <a:r>
              <a:rPr lang="en-US" sz="2800" dirty="0" err="1" smtClean="0"/>
              <a:t>pola</a:t>
            </a:r>
            <a:r>
              <a:rPr lang="en-US" sz="2800" dirty="0" smtClean="0"/>
              <a:t> </a:t>
            </a:r>
            <a:r>
              <a:rPr lang="en-US" sz="2800" dirty="0" err="1" smtClean="0"/>
              <a:t>distribusi</a:t>
            </a:r>
            <a:r>
              <a:rPr lang="en-US" sz="2800" dirty="0" smtClean="0"/>
              <a:t> </a:t>
            </a:r>
            <a:r>
              <a:rPr lang="en-US" sz="2800" dirty="0" err="1" smtClean="0"/>
              <a:t>pendapatan</a:t>
            </a:r>
            <a:r>
              <a:rPr lang="en-US" sz="2800" dirty="0" smtClean="0"/>
              <a:t> </a:t>
            </a:r>
            <a:r>
              <a:rPr lang="en-US" sz="2800" dirty="0" err="1" smtClean="0"/>
              <a:t>di</a:t>
            </a:r>
            <a:r>
              <a:rPr lang="en-US" sz="2800" dirty="0" smtClean="0"/>
              <a:t> </a:t>
            </a:r>
            <a:r>
              <a:rPr lang="en-US" sz="2800" dirty="0" err="1" smtClean="0"/>
              <a:t>kabupaten</a:t>
            </a:r>
            <a:r>
              <a:rPr lang="en-US" sz="2800" dirty="0" smtClean="0"/>
              <a:t> “X”</a:t>
            </a:r>
            <a:endParaRPr lang="id-ID" sz="2800" dirty="0" smtClean="0"/>
          </a:p>
          <a:p>
            <a:pPr lvl="0"/>
            <a:r>
              <a:rPr lang="id-ID" sz="2800" dirty="0" smtClean="0"/>
              <a:t>- </a:t>
            </a:r>
            <a:r>
              <a:rPr lang="en-US" sz="2800" dirty="0" err="1" smtClean="0"/>
              <a:t>Menentukan</a:t>
            </a:r>
            <a:r>
              <a:rPr lang="en-US" sz="2800" dirty="0" smtClean="0"/>
              <a:t> </a:t>
            </a:r>
            <a:r>
              <a:rPr lang="en-US" sz="2800" dirty="0" err="1" smtClean="0"/>
              <a:t>daerah</a:t>
            </a:r>
            <a:r>
              <a:rPr lang="en-US" sz="2800" dirty="0" smtClean="0"/>
              <a:t> </a:t>
            </a:r>
            <a:r>
              <a:rPr lang="en-US" sz="2800" dirty="0" err="1" smtClean="0"/>
              <a:t>kritis</a:t>
            </a:r>
            <a:endParaRPr lang="id-ID" sz="2800" dirty="0" smtClean="0"/>
          </a:p>
          <a:p>
            <a:r>
              <a:rPr lang="id-ID" sz="2800" dirty="0" smtClean="0"/>
              <a:t>	</a:t>
            </a:r>
            <a:r>
              <a:rPr lang="en-US" sz="2800" dirty="0" smtClean="0"/>
              <a:t>X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 = 5% </a:t>
            </a:r>
            <a:r>
              <a:rPr lang="en-US" sz="2800" dirty="0" err="1" smtClean="0"/>
              <a:t>d.f</a:t>
            </a:r>
            <a:r>
              <a:rPr lang="en-US" sz="2800" dirty="0" smtClean="0"/>
              <a:t>  = k – 1 = 3 – 1 = 2</a:t>
            </a:r>
            <a:endParaRPr lang="id-ID" sz="2800" dirty="0" smtClean="0"/>
          </a:p>
          <a:p>
            <a:r>
              <a:rPr lang="id-ID" sz="2800" dirty="0" smtClean="0"/>
              <a:t>	</a:t>
            </a:r>
            <a:r>
              <a:rPr lang="en-US" sz="2800" dirty="0" smtClean="0"/>
              <a:t>X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 (5%,2) = 5,99</a:t>
            </a:r>
            <a:endParaRPr lang="id-ID" sz="2800" dirty="0" smtClean="0"/>
          </a:p>
          <a:p>
            <a:r>
              <a:rPr lang="id-ID" sz="2800" dirty="0" smtClean="0"/>
              <a:t>- </a:t>
            </a:r>
            <a:r>
              <a:rPr lang="en-US" sz="2800" dirty="0" smtClean="0"/>
              <a:t>H</a:t>
            </a:r>
            <a:r>
              <a:rPr lang="en-US" sz="2800" baseline="-25000" dirty="0" smtClean="0"/>
              <a:t>0 </a:t>
            </a:r>
            <a:r>
              <a:rPr lang="en-US" sz="2800" dirty="0" err="1" smtClean="0"/>
              <a:t>diterima</a:t>
            </a:r>
            <a:r>
              <a:rPr lang="en-US" sz="2800" dirty="0" smtClean="0"/>
              <a:t> </a:t>
            </a:r>
            <a:r>
              <a:rPr lang="en-US" sz="2800" dirty="0" err="1" smtClean="0"/>
              <a:t>bila</a:t>
            </a:r>
            <a:r>
              <a:rPr lang="en-US" sz="2800" dirty="0" smtClean="0"/>
              <a:t> X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 &lt; 5,99</a:t>
            </a:r>
            <a:endParaRPr lang="id-ID" sz="2800" dirty="0" smtClean="0"/>
          </a:p>
          <a:p>
            <a:r>
              <a:rPr lang="id-ID" sz="2800" dirty="0" smtClean="0"/>
              <a:t>- </a:t>
            </a:r>
            <a:r>
              <a:rPr lang="en-US" sz="2800" dirty="0" smtClean="0"/>
              <a:t>H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</a:t>
            </a:r>
            <a:r>
              <a:rPr lang="en-US" sz="2800" dirty="0" err="1" smtClean="0"/>
              <a:t>diterima</a:t>
            </a:r>
            <a:r>
              <a:rPr lang="en-US" sz="2800" dirty="0" smtClean="0"/>
              <a:t> </a:t>
            </a:r>
            <a:r>
              <a:rPr lang="en-US" sz="2800" dirty="0" err="1" smtClean="0"/>
              <a:t>bila</a:t>
            </a:r>
            <a:r>
              <a:rPr lang="en-US" sz="2800" dirty="0" smtClean="0"/>
              <a:t> X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 &gt; 5,99</a:t>
            </a:r>
            <a:endParaRPr lang="id-ID" sz="2800" dirty="0" smtClean="0"/>
          </a:p>
          <a:p>
            <a:pPr lvl="0"/>
            <a:r>
              <a:rPr lang="id-ID" sz="2800" dirty="0" smtClean="0"/>
              <a:t>- </a:t>
            </a:r>
            <a:r>
              <a:rPr lang="en-US" sz="2800" dirty="0" err="1" smtClean="0"/>
              <a:t>Mencari</a:t>
            </a:r>
            <a:r>
              <a:rPr lang="en-US" sz="2800" dirty="0" smtClean="0"/>
              <a:t> X</a:t>
            </a:r>
            <a:r>
              <a:rPr lang="en-US" sz="2800" baseline="30000" dirty="0" smtClean="0"/>
              <a:t>2 </a:t>
            </a:r>
            <a:r>
              <a:rPr lang="en-US" sz="2800" dirty="0" err="1" smtClean="0"/>
              <a:t>hitung</a:t>
            </a:r>
            <a:endParaRPr lang="id-ID" sz="2800" dirty="0" smtClean="0"/>
          </a:p>
          <a:p>
            <a:r>
              <a:rPr lang="id-ID" sz="2800" dirty="0" smtClean="0"/>
              <a:t>	</a:t>
            </a:r>
            <a:r>
              <a:rPr lang="en-US" sz="2800" dirty="0" smtClean="0"/>
              <a:t>Data </a:t>
            </a:r>
            <a:r>
              <a:rPr lang="en-US" sz="2800" dirty="0" err="1" smtClean="0"/>
              <a:t>tahun</a:t>
            </a:r>
            <a:r>
              <a:rPr lang="en-US" sz="2800" dirty="0" smtClean="0"/>
              <a:t> 1980 </a:t>
            </a:r>
            <a:r>
              <a:rPr lang="en-US" sz="2800" dirty="0" err="1" smtClean="0"/>
              <a:t>dianggap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fo</a:t>
            </a:r>
            <a:r>
              <a:rPr lang="en-US" sz="2800" dirty="0" smtClean="0"/>
              <a:t>, </a:t>
            </a:r>
            <a:r>
              <a:rPr lang="en-US" sz="2800" dirty="0" err="1" smtClean="0"/>
              <a:t>dan</a:t>
            </a:r>
            <a:endParaRPr lang="id-ID" sz="2800" dirty="0" smtClean="0"/>
          </a:p>
          <a:p>
            <a:r>
              <a:rPr lang="id-ID" sz="2800" dirty="0" smtClean="0"/>
              <a:t>	</a:t>
            </a:r>
            <a:r>
              <a:rPr lang="en-US" sz="2800" dirty="0" smtClean="0"/>
              <a:t>Data </a:t>
            </a:r>
            <a:r>
              <a:rPr lang="en-US" sz="2800" dirty="0" err="1" smtClean="0"/>
              <a:t>tahun</a:t>
            </a:r>
            <a:r>
              <a:rPr lang="en-US" sz="2800" dirty="0" smtClean="0"/>
              <a:t> 1970 </a:t>
            </a:r>
            <a:r>
              <a:rPr lang="en-US" sz="2800" dirty="0" err="1" smtClean="0"/>
              <a:t>dianggap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fe</a:t>
            </a:r>
            <a:r>
              <a:rPr lang="en-US" sz="2800" dirty="0" smtClean="0"/>
              <a:t>.</a:t>
            </a:r>
            <a:endParaRPr lang="id-ID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492664"/>
          </a:xfrm>
        </p:spPr>
        <p:txBody>
          <a:bodyPr>
            <a:normAutofit/>
          </a:bodyPr>
          <a:lstStyle/>
          <a:p>
            <a:pPr algn="ctr"/>
            <a:r>
              <a:rPr lang="en-US" sz="2800" dirty="0" err="1" smtClean="0"/>
              <a:t>Tabel</a:t>
            </a:r>
            <a:r>
              <a:rPr lang="en-US" sz="2800" dirty="0" smtClean="0"/>
              <a:t> </a:t>
            </a:r>
            <a:r>
              <a:rPr lang="en-US" sz="2800" dirty="0" err="1" smtClean="0"/>
              <a:t>fe</a:t>
            </a:r>
            <a:endParaRPr lang="id-ID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052736"/>
          <a:ext cx="8229600" cy="28902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74408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Kelompok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Penghasilan</a:t>
                      </a:r>
                      <a:endParaRPr lang="id-ID" sz="2400" dirty="0">
                        <a:solidFill>
                          <a:schemeClr val="tx1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Persentase</a:t>
                      </a:r>
                      <a:endParaRPr lang="id-ID" sz="2400" dirty="0">
                        <a:solidFill>
                          <a:schemeClr val="tx1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fe</a:t>
                      </a:r>
                      <a:endParaRPr lang="id-ID" sz="2400" dirty="0">
                        <a:solidFill>
                          <a:schemeClr val="tx1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</a:tr>
              <a:tr h="744082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 err="1">
                          <a:latin typeface="+mj-lt"/>
                          <a:ea typeface="Times New Roman"/>
                        </a:rPr>
                        <a:t>Tinggi</a:t>
                      </a:r>
                      <a:endParaRPr lang="id-ID" sz="2400" dirty="0">
                        <a:latin typeface="+mj-lt"/>
                        <a:ea typeface="Times New Roman"/>
                      </a:endParaRP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 err="1">
                          <a:latin typeface="+mj-lt"/>
                          <a:ea typeface="Times New Roman"/>
                        </a:rPr>
                        <a:t>Menengah</a:t>
                      </a:r>
                      <a:endParaRPr lang="id-ID" sz="2400" dirty="0">
                        <a:latin typeface="+mj-lt"/>
                        <a:ea typeface="Times New Roman"/>
                      </a:endParaRP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 err="1">
                          <a:latin typeface="+mj-lt"/>
                          <a:ea typeface="Times New Roman"/>
                        </a:rPr>
                        <a:t>Rendah</a:t>
                      </a:r>
                      <a:endParaRPr lang="id-ID" sz="24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latin typeface="+mj-lt"/>
                          <a:ea typeface="Times New Roman"/>
                        </a:rPr>
                        <a:t>15%</a:t>
                      </a:r>
                      <a:endParaRPr lang="id-ID" sz="2400" dirty="0">
                        <a:latin typeface="+mj-lt"/>
                        <a:ea typeface="Times New Roman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latin typeface="+mj-lt"/>
                          <a:ea typeface="Times New Roman"/>
                        </a:rPr>
                        <a:t>45%</a:t>
                      </a:r>
                      <a:endParaRPr lang="id-ID" sz="2400" dirty="0">
                        <a:latin typeface="+mj-lt"/>
                        <a:ea typeface="Times New Roman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latin typeface="+mj-lt"/>
                          <a:ea typeface="Times New Roman"/>
                        </a:rPr>
                        <a:t>40%</a:t>
                      </a:r>
                      <a:endParaRPr lang="id-ID" sz="24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latin typeface="+mj-lt"/>
                          <a:ea typeface="Times New Roman"/>
                        </a:rPr>
                        <a:t>15% x 300 =   45</a:t>
                      </a:r>
                      <a:endParaRPr lang="id-ID" sz="2400" dirty="0">
                        <a:latin typeface="+mj-lt"/>
                        <a:ea typeface="Times New Roman"/>
                      </a:endParaRP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latin typeface="+mj-lt"/>
                          <a:ea typeface="Times New Roman"/>
                        </a:rPr>
                        <a:t>45% x 300 = 135</a:t>
                      </a:r>
                      <a:endParaRPr lang="id-ID" sz="2400" dirty="0">
                        <a:latin typeface="+mj-lt"/>
                        <a:ea typeface="Times New Roman"/>
                      </a:endParaRP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latin typeface="+mj-lt"/>
                          <a:ea typeface="Times New Roman"/>
                        </a:rPr>
                        <a:t>40% x 300 = 120</a:t>
                      </a:r>
                      <a:endParaRPr lang="id-ID" sz="24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744082"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id-ID" sz="2400" dirty="0" smtClean="0">
                          <a:latin typeface="+mj-lt"/>
                        </a:rPr>
                        <a:t>                      300</a:t>
                      </a:r>
                      <a:endParaRPr lang="id-ID" sz="2400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764705"/>
          <a:ext cx="8229600" cy="41934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481296"/>
                <a:gridCol w="1810544"/>
              </a:tblGrid>
              <a:tr h="95304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fo</a:t>
                      </a:r>
                      <a:endParaRPr lang="id-ID" sz="2400" dirty="0">
                        <a:solidFill>
                          <a:schemeClr val="tx1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fe</a:t>
                      </a:r>
                      <a:endParaRPr lang="id-ID" sz="2400" dirty="0">
                        <a:solidFill>
                          <a:schemeClr val="tx1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(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fo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 –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fe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)</a:t>
                      </a:r>
                      <a:endParaRPr lang="id-ID" sz="2400" dirty="0">
                        <a:solidFill>
                          <a:schemeClr val="tx1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(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fo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 –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fe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)</a:t>
                      </a:r>
                      <a:r>
                        <a:rPr lang="en-US" sz="2400" b="1" baseline="300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2</a:t>
                      </a:r>
                      <a:endParaRPr lang="id-ID" sz="2400" dirty="0">
                        <a:solidFill>
                          <a:schemeClr val="tx1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(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fo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 –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fe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)</a:t>
                      </a:r>
                      <a:r>
                        <a:rPr lang="en-US" sz="2400" b="1" baseline="30000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2</a:t>
                      </a:r>
                      <a:r>
                        <a:rPr lang="id-ID" sz="2400" b="1" baseline="30000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id-ID" sz="2400" b="1" baseline="0" dirty="0" smtClean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/fe</a:t>
                      </a:r>
                      <a:endParaRPr lang="id-ID" sz="24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</a:tr>
              <a:tr h="228731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latin typeface="+mj-lt"/>
                          <a:ea typeface="Times New Roman"/>
                        </a:rPr>
                        <a:t>50</a:t>
                      </a:r>
                      <a:endParaRPr lang="id-ID" sz="2400" dirty="0">
                        <a:latin typeface="+mj-lt"/>
                        <a:ea typeface="Times New Roman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latin typeface="+mj-lt"/>
                          <a:ea typeface="Times New Roman"/>
                        </a:rPr>
                        <a:t>156</a:t>
                      </a:r>
                      <a:endParaRPr lang="id-ID" sz="2400" dirty="0">
                        <a:latin typeface="+mj-lt"/>
                        <a:ea typeface="Times New Roman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latin typeface="+mj-lt"/>
                          <a:ea typeface="Times New Roman"/>
                        </a:rPr>
                        <a:t>94</a:t>
                      </a:r>
                      <a:endParaRPr lang="id-ID" sz="24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latin typeface="+mj-lt"/>
                          <a:ea typeface="Times New Roman"/>
                        </a:rPr>
                        <a:t>45</a:t>
                      </a:r>
                      <a:endParaRPr lang="id-ID" sz="2400" dirty="0">
                        <a:latin typeface="+mj-lt"/>
                        <a:ea typeface="Times New Roman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latin typeface="+mj-lt"/>
                          <a:ea typeface="Times New Roman"/>
                        </a:rPr>
                        <a:t>135</a:t>
                      </a:r>
                      <a:endParaRPr lang="id-ID" sz="2400" dirty="0">
                        <a:latin typeface="+mj-lt"/>
                        <a:ea typeface="Times New Roman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latin typeface="+mj-lt"/>
                          <a:ea typeface="Times New Roman"/>
                        </a:rPr>
                        <a:t>120</a:t>
                      </a:r>
                      <a:endParaRPr lang="id-ID" sz="24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latin typeface="+mj-lt"/>
                          <a:ea typeface="Times New Roman"/>
                        </a:rPr>
                        <a:t>5</a:t>
                      </a:r>
                      <a:endParaRPr lang="id-ID" sz="2400" dirty="0">
                        <a:latin typeface="+mj-lt"/>
                        <a:ea typeface="Times New Roman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latin typeface="+mj-lt"/>
                          <a:ea typeface="Times New Roman"/>
                        </a:rPr>
                        <a:t>21</a:t>
                      </a:r>
                      <a:endParaRPr lang="id-ID" sz="2400" dirty="0">
                        <a:latin typeface="+mj-lt"/>
                        <a:ea typeface="Times New Roman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latin typeface="+mj-lt"/>
                          <a:ea typeface="Times New Roman"/>
                        </a:rPr>
                        <a:t>-26</a:t>
                      </a:r>
                      <a:endParaRPr lang="id-ID" sz="24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latin typeface="+mj-lt"/>
                          <a:ea typeface="Times New Roman"/>
                        </a:rPr>
                        <a:t>25</a:t>
                      </a:r>
                      <a:endParaRPr lang="id-ID" sz="2400" dirty="0">
                        <a:latin typeface="+mj-lt"/>
                        <a:ea typeface="Times New Roman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latin typeface="+mj-lt"/>
                          <a:ea typeface="Times New Roman"/>
                        </a:rPr>
                        <a:t>441</a:t>
                      </a:r>
                      <a:endParaRPr lang="id-ID" sz="2400" dirty="0">
                        <a:latin typeface="+mj-lt"/>
                        <a:ea typeface="Times New Roman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latin typeface="+mj-lt"/>
                          <a:ea typeface="Times New Roman"/>
                        </a:rPr>
                        <a:t>676</a:t>
                      </a:r>
                      <a:endParaRPr lang="id-ID" sz="24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latin typeface="+mj-lt"/>
                          <a:ea typeface="Times New Roman"/>
                        </a:rPr>
                        <a:t>0,555</a:t>
                      </a:r>
                      <a:endParaRPr lang="id-ID" sz="2400" dirty="0">
                        <a:latin typeface="+mj-lt"/>
                        <a:ea typeface="Times New Roman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latin typeface="+mj-lt"/>
                          <a:ea typeface="Times New Roman"/>
                        </a:rPr>
                        <a:t>3,267</a:t>
                      </a:r>
                      <a:endParaRPr lang="id-ID" sz="2400" dirty="0">
                        <a:latin typeface="+mj-lt"/>
                        <a:ea typeface="Times New Roman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latin typeface="+mj-lt"/>
                          <a:ea typeface="Times New Roman"/>
                        </a:rPr>
                        <a:t>5,633</a:t>
                      </a:r>
                      <a:endParaRPr lang="id-ID" sz="2400" dirty="0">
                        <a:latin typeface="+mj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953047">
                <a:tc>
                  <a:txBody>
                    <a:bodyPr/>
                    <a:lstStyle/>
                    <a:p>
                      <a:endParaRPr lang="id-ID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id-ID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      </a:t>
                      </a:r>
                      <a:r>
                        <a:rPr kumimoji="0" lang="en-US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9,455</a:t>
                      </a:r>
                      <a:endParaRPr lang="id-ID" sz="2400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u="sng" dirty="0" err="1"/>
              <a:t>Langkah-Langkah</a:t>
            </a:r>
            <a:r>
              <a:rPr lang="en-US" u="sng" dirty="0"/>
              <a:t> </a:t>
            </a:r>
            <a:r>
              <a:rPr lang="en-US" u="sng" dirty="0" err="1" smtClean="0"/>
              <a:t>Pengujian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>
              <a:buNone/>
            </a:pPr>
            <a:r>
              <a:rPr lang="id-ID" dirty="0" smtClean="0"/>
              <a:t>1.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/>
              <a:t>H</a:t>
            </a:r>
            <a:r>
              <a:rPr lang="en-US" baseline="-25000" dirty="0"/>
              <a:t>0 </a:t>
            </a:r>
            <a:r>
              <a:rPr lang="en-US" dirty="0" err="1"/>
              <a:t>dan</a:t>
            </a:r>
            <a:r>
              <a:rPr lang="en-US" dirty="0"/>
              <a:t> H</a:t>
            </a:r>
            <a:r>
              <a:rPr lang="en-US" baseline="-25000" dirty="0"/>
              <a:t>1</a:t>
            </a:r>
            <a:endParaRPr lang="id-ID" dirty="0"/>
          </a:p>
          <a:p>
            <a:pPr lvl="0" algn="just">
              <a:buNone/>
            </a:pPr>
            <a:r>
              <a:rPr lang="id-ID" b="1" dirty="0" smtClean="0"/>
              <a:t>	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/>
              <a:t>menganalisis</a:t>
            </a:r>
            <a:r>
              <a:rPr lang="en-US" dirty="0"/>
              <a:t> “</a:t>
            </a:r>
            <a:r>
              <a:rPr lang="en-US" dirty="0" err="1"/>
              <a:t>Contigency</a:t>
            </a:r>
            <a:r>
              <a:rPr lang="en-US" dirty="0"/>
              <a:t> Table”</a:t>
            </a:r>
            <a:endParaRPr lang="id-ID" dirty="0"/>
          </a:p>
          <a:p>
            <a:pPr algn="just">
              <a:buNone/>
            </a:pPr>
            <a:r>
              <a:rPr lang="id-ID" dirty="0" smtClean="0"/>
              <a:t>		</a:t>
            </a:r>
            <a:r>
              <a:rPr lang="en-US" dirty="0" smtClean="0"/>
              <a:t>H</a:t>
            </a:r>
            <a:r>
              <a:rPr lang="en-US" baseline="-25000" dirty="0" smtClean="0"/>
              <a:t>0</a:t>
            </a:r>
            <a:r>
              <a:rPr lang="en-US" dirty="0" smtClean="0"/>
              <a:t> </a:t>
            </a:r>
            <a:r>
              <a:rPr lang="en-US" dirty="0"/>
              <a:t>: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A </a:t>
            </a:r>
            <a:r>
              <a:rPr lang="en-US" dirty="0" err="1"/>
              <a:t>dan</a:t>
            </a:r>
            <a:r>
              <a:rPr lang="en-US" dirty="0"/>
              <a:t> B </a:t>
            </a:r>
            <a:endParaRPr lang="id-ID" dirty="0"/>
          </a:p>
          <a:p>
            <a:pPr algn="just">
              <a:buNone/>
            </a:pPr>
            <a:r>
              <a:rPr lang="id-ID" dirty="0" smtClean="0"/>
              <a:t>		</a:t>
            </a:r>
            <a:r>
              <a:rPr lang="en-US" dirty="0" smtClean="0"/>
              <a:t>H</a:t>
            </a:r>
            <a:r>
              <a:rPr lang="en-US" baseline="-25000" dirty="0" smtClean="0"/>
              <a:t>1</a:t>
            </a:r>
            <a:r>
              <a:rPr lang="en-US" dirty="0" smtClean="0"/>
              <a:t> </a:t>
            </a:r>
            <a:r>
              <a:rPr lang="en-US" dirty="0"/>
              <a:t>: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A </a:t>
            </a:r>
            <a:r>
              <a:rPr lang="en-US" dirty="0" err="1"/>
              <a:t>dan</a:t>
            </a:r>
            <a:r>
              <a:rPr lang="en-US" dirty="0"/>
              <a:t> B</a:t>
            </a:r>
            <a:endParaRPr lang="id-ID" dirty="0"/>
          </a:p>
          <a:p>
            <a:pPr lvl="0" algn="just">
              <a:buNone/>
            </a:pPr>
            <a:r>
              <a:rPr lang="id-ID" dirty="0" smtClean="0"/>
              <a:t>	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/>
              <a:t>uji</a:t>
            </a:r>
            <a:r>
              <a:rPr lang="en-US" dirty="0"/>
              <a:t> “Goodness Of Fit”</a:t>
            </a:r>
            <a:endParaRPr lang="id-ID" dirty="0"/>
          </a:p>
          <a:p>
            <a:pPr algn="just">
              <a:buNone/>
            </a:pPr>
            <a:r>
              <a:rPr lang="id-ID" dirty="0" smtClean="0"/>
              <a:t>		</a:t>
            </a:r>
            <a:r>
              <a:rPr lang="en-US" dirty="0" smtClean="0"/>
              <a:t>H</a:t>
            </a:r>
            <a:r>
              <a:rPr lang="en-US" baseline="-25000" dirty="0" smtClean="0"/>
              <a:t>0</a:t>
            </a:r>
            <a:r>
              <a:rPr lang="en-US" dirty="0" smtClean="0"/>
              <a:t> </a:t>
            </a:r>
            <a:r>
              <a:rPr lang="en-US" dirty="0"/>
              <a:t>: 	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id-ID" dirty="0" smtClean="0"/>
              <a:t>		</a:t>
            </a:r>
            <a:r>
              <a:rPr lang="en-US" dirty="0" err="1" smtClean="0"/>
              <a:t>teoritis</a:t>
            </a:r>
            <a:r>
              <a:rPr lang="en-US" dirty="0" smtClean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aktual</a:t>
            </a:r>
            <a:r>
              <a:rPr lang="en-US" dirty="0"/>
              <a:t> </a:t>
            </a:r>
            <a:endParaRPr lang="id-ID" dirty="0"/>
          </a:p>
          <a:p>
            <a:pPr algn="just">
              <a:buNone/>
            </a:pPr>
            <a:r>
              <a:rPr lang="id-ID" dirty="0" smtClean="0"/>
              <a:t>		</a:t>
            </a:r>
            <a:r>
              <a:rPr lang="en-US" dirty="0" smtClean="0"/>
              <a:t>H</a:t>
            </a:r>
            <a:r>
              <a:rPr lang="en-US" baseline="-25000" dirty="0" smtClean="0"/>
              <a:t>1</a:t>
            </a:r>
            <a:r>
              <a:rPr lang="en-US" dirty="0" smtClean="0"/>
              <a:t> </a:t>
            </a:r>
            <a:r>
              <a:rPr lang="en-US" dirty="0"/>
              <a:t>: 	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teoritis</a:t>
            </a:r>
            <a:r>
              <a:rPr lang="en-US" dirty="0"/>
              <a:t> </a:t>
            </a:r>
            <a:r>
              <a:rPr lang="id-ID" dirty="0" smtClean="0"/>
              <a:t>		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aktual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8596" y="404664"/>
            <a:ext cx="814393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X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 </a:t>
            </a:r>
            <a:r>
              <a:rPr lang="en-US" sz="2800" dirty="0" err="1" smtClean="0"/>
              <a:t>hitung</a:t>
            </a:r>
            <a:r>
              <a:rPr lang="en-US" sz="2800" dirty="0" smtClean="0"/>
              <a:t> = 9,455</a:t>
            </a:r>
            <a:endParaRPr lang="id-ID" sz="2800" dirty="0" smtClean="0"/>
          </a:p>
          <a:p>
            <a:pPr lvl="0"/>
            <a:r>
              <a:rPr lang="en-US" sz="2800" dirty="0" smtClean="0"/>
              <a:t>X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 </a:t>
            </a:r>
            <a:r>
              <a:rPr lang="en-US" sz="2800" dirty="0" err="1" smtClean="0"/>
              <a:t>hitung</a:t>
            </a:r>
            <a:r>
              <a:rPr lang="en-US" sz="2800" dirty="0" smtClean="0"/>
              <a:t> </a:t>
            </a:r>
            <a:r>
              <a:rPr lang="en-US" sz="2800" dirty="0" err="1" smtClean="0"/>
              <a:t>sebesar</a:t>
            </a:r>
            <a:r>
              <a:rPr lang="en-US" sz="2800" dirty="0" smtClean="0"/>
              <a:t> 9,455 </a:t>
            </a:r>
            <a:r>
              <a:rPr lang="en-US" sz="2800" dirty="0" err="1" smtClean="0"/>
              <a:t>terletak</a:t>
            </a:r>
            <a:r>
              <a:rPr lang="en-US" sz="2800" dirty="0" smtClean="0"/>
              <a:t> </a:t>
            </a:r>
            <a:r>
              <a:rPr lang="en-US" sz="2800" dirty="0" err="1" smtClean="0"/>
              <a:t>di</a:t>
            </a:r>
            <a:r>
              <a:rPr lang="en-US" sz="2800" dirty="0" smtClean="0"/>
              <a:t> </a:t>
            </a:r>
            <a:r>
              <a:rPr lang="en-US" sz="2800" dirty="0" err="1" smtClean="0"/>
              <a:t>daerah</a:t>
            </a:r>
            <a:r>
              <a:rPr lang="en-US" sz="2800" dirty="0" smtClean="0"/>
              <a:t> X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 &gt; 5,99 </a:t>
            </a:r>
            <a:r>
              <a:rPr lang="en-US" sz="2800" dirty="0" err="1" smtClean="0"/>
              <a:t>sehingga</a:t>
            </a:r>
            <a:r>
              <a:rPr lang="en-US" sz="2800" dirty="0" smtClean="0"/>
              <a:t> H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</a:t>
            </a:r>
            <a:r>
              <a:rPr lang="en-US" sz="2800" dirty="0" err="1" smtClean="0"/>
              <a:t>diterima</a:t>
            </a:r>
            <a:endParaRPr lang="id-ID" sz="2800" dirty="0" smtClean="0"/>
          </a:p>
          <a:p>
            <a:pPr lvl="0"/>
            <a:r>
              <a:rPr lang="en-US" sz="2800" dirty="0" err="1" smtClean="0"/>
              <a:t>Kesimpulan</a:t>
            </a:r>
            <a:r>
              <a:rPr lang="en-US" sz="2800" dirty="0" smtClean="0"/>
              <a:t> :</a:t>
            </a:r>
            <a:endParaRPr lang="id-ID" sz="2800" dirty="0" smtClean="0"/>
          </a:p>
          <a:p>
            <a:r>
              <a:rPr lang="en-US" sz="2800" dirty="0" err="1" smtClean="0"/>
              <a:t>Pola</a:t>
            </a:r>
            <a:r>
              <a:rPr lang="en-US" sz="2800" dirty="0" smtClean="0"/>
              <a:t> </a:t>
            </a:r>
            <a:r>
              <a:rPr lang="en-US" sz="2800" dirty="0" err="1" smtClean="0"/>
              <a:t>distribusi</a:t>
            </a:r>
            <a:r>
              <a:rPr lang="en-US" sz="2800" dirty="0" smtClean="0"/>
              <a:t> </a:t>
            </a:r>
            <a:r>
              <a:rPr lang="en-US" sz="2800" dirty="0" err="1" smtClean="0"/>
              <a:t>pendapatan</a:t>
            </a:r>
            <a:r>
              <a:rPr lang="en-US" sz="2800" dirty="0" smtClean="0"/>
              <a:t> </a:t>
            </a:r>
            <a:r>
              <a:rPr lang="en-US" sz="2800" dirty="0" err="1" smtClean="0"/>
              <a:t>penduduk</a:t>
            </a:r>
            <a:r>
              <a:rPr lang="en-US" sz="2800" dirty="0" smtClean="0"/>
              <a:t> </a:t>
            </a:r>
            <a:r>
              <a:rPr lang="en-US" sz="2800" dirty="0" err="1" smtClean="0"/>
              <a:t>di</a:t>
            </a:r>
            <a:r>
              <a:rPr lang="en-US" sz="2800" dirty="0" smtClean="0"/>
              <a:t> </a:t>
            </a:r>
            <a:r>
              <a:rPr lang="en-US" sz="2800" dirty="0" err="1" smtClean="0"/>
              <a:t>kabupaten</a:t>
            </a:r>
            <a:r>
              <a:rPr lang="en-US" sz="2800" dirty="0" smtClean="0"/>
              <a:t> “X”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tahun</a:t>
            </a:r>
            <a:r>
              <a:rPr lang="en-US" sz="2800" dirty="0" smtClean="0"/>
              <a:t> 1970 </a:t>
            </a:r>
            <a:r>
              <a:rPr lang="en-US" sz="2800" dirty="0" err="1" smtClean="0"/>
              <a:t>berbeda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tahun</a:t>
            </a:r>
            <a:r>
              <a:rPr lang="en-US" sz="2800" dirty="0" smtClean="0"/>
              <a:t> 1980.</a:t>
            </a:r>
            <a:endParaRPr lang="id-ID" sz="2800" dirty="0" smtClean="0"/>
          </a:p>
          <a:p>
            <a:r>
              <a:rPr lang="en-US" sz="2800" dirty="0" err="1" smtClean="0"/>
              <a:t>Bila</a:t>
            </a:r>
            <a:r>
              <a:rPr lang="en-US" sz="2800" dirty="0" smtClean="0"/>
              <a:t> </a:t>
            </a:r>
            <a:r>
              <a:rPr lang="en-US" sz="2800" dirty="0" err="1" smtClean="0"/>
              <a:t>kita</a:t>
            </a:r>
            <a:r>
              <a:rPr lang="en-US" sz="2800" dirty="0" smtClean="0"/>
              <a:t> </a:t>
            </a:r>
            <a:r>
              <a:rPr lang="en-US" sz="2800" dirty="0" err="1" smtClean="0"/>
              <a:t>menggunakan</a:t>
            </a:r>
            <a:r>
              <a:rPr lang="en-US" sz="2800" dirty="0" smtClean="0"/>
              <a:t> </a:t>
            </a:r>
            <a:r>
              <a:rPr lang="en-US" sz="2800" dirty="0" smtClean="0">
                <a:sym typeface="Symbol"/>
              </a:rPr>
              <a:t></a:t>
            </a:r>
            <a:r>
              <a:rPr lang="en-US" sz="2800" dirty="0" smtClean="0"/>
              <a:t> = 1%, </a:t>
            </a:r>
            <a:r>
              <a:rPr lang="en-US" sz="2800" dirty="0" err="1" smtClean="0"/>
              <a:t>daerah</a:t>
            </a:r>
            <a:r>
              <a:rPr lang="en-US" sz="2800" dirty="0" smtClean="0"/>
              <a:t> </a:t>
            </a:r>
            <a:r>
              <a:rPr lang="en-US" sz="2800" dirty="0" err="1" smtClean="0"/>
              <a:t>kritisnya</a:t>
            </a:r>
            <a:r>
              <a:rPr lang="en-US" sz="2800" dirty="0" smtClean="0"/>
              <a:t> </a:t>
            </a:r>
            <a:r>
              <a:rPr lang="en-US" sz="2800" dirty="0" err="1" smtClean="0"/>
              <a:t>menjadi</a:t>
            </a:r>
            <a:r>
              <a:rPr lang="en-US" sz="2800" dirty="0" smtClean="0"/>
              <a:t> :</a:t>
            </a:r>
            <a:endParaRPr lang="id-ID" sz="2800" dirty="0" smtClean="0"/>
          </a:p>
          <a:p>
            <a:r>
              <a:rPr lang="en-US" sz="2800" dirty="0" smtClean="0"/>
              <a:t>X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 = 1% </a:t>
            </a:r>
            <a:r>
              <a:rPr lang="en-US" sz="2800" dirty="0" err="1" smtClean="0"/>
              <a:t>d.f</a:t>
            </a:r>
            <a:r>
              <a:rPr lang="en-US" sz="2800" dirty="0" smtClean="0"/>
              <a:t> = k – 1 = 3 – 1 = 2</a:t>
            </a:r>
            <a:endParaRPr lang="id-ID" sz="2800" dirty="0" smtClean="0"/>
          </a:p>
          <a:p>
            <a:r>
              <a:rPr lang="en-US" sz="2800" dirty="0" smtClean="0"/>
              <a:t>X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 (1%,2) = 9,21</a:t>
            </a:r>
            <a:endParaRPr lang="id-ID" sz="2800" dirty="0" smtClean="0"/>
          </a:p>
          <a:p>
            <a:r>
              <a:rPr lang="en-US" sz="2800" dirty="0" err="1" smtClean="0"/>
              <a:t>Ternyata</a:t>
            </a:r>
            <a:r>
              <a:rPr lang="en-US" sz="2800" dirty="0" smtClean="0"/>
              <a:t> X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 </a:t>
            </a:r>
            <a:r>
              <a:rPr lang="en-US" sz="2800" dirty="0" err="1" smtClean="0"/>
              <a:t>hitung</a:t>
            </a:r>
            <a:r>
              <a:rPr lang="en-US" sz="2800" dirty="0" smtClean="0"/>
              <a:t> = 9,455 </a:t>
            </a:r>
            <a:r>
              <a:rPr lang="en-US" sz="2800" dirty="0" err="1" smtClean="0"/>
              <a:t>terletak</a:t>
            </a:r>
            <a:r>
              <a:rPr lang="en-US" sz="2800" dirty="0" smtClean="0"/>
              <a:t> </a:t>
            </a:r>
            <a:r>
              <a:rPr lang="en-US" sz="2800" dirty="0" err="1" smtClean="0"/>
              <a:t>di</a:t>
            </a:r>
            <a:r>
              <a:rPr lang="en-US" sz="2800" dirty="0" smtClean="0"/>
              <a:t> </a:t>
            </a:r>
            <a:r>
              <a:rPr lang="en-US" sz="2800" dirty="0" err="1" smtClean="0"/>
              <a:t>daerah</a:t>
            </a:r>
            <a:r>
              <a:rPr lang="en-US" sz="2800" dirty="0" smtClean="0"/>
              <a:t> X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 &gt; 9,21 </a:t>
            </a:r>
            <a:r>
              <a:rPr lang="en-US" sz="2800" dirty="0" err="1" smtClean="0"/>
              <a:t>sehingga</a:t>
            </a:r>
            <a:r>
              <a:rPr lang="en-US" sz="2800" dirty="0" smtClean="0"/>
              <a:t> H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</a:t>
            </a:r>
            <a:r>
              <a:rPr lang="en-US" sz="2800" dirty="0" err="1" smtClean="0"/>
              <a:t>kita</a:t>
            </a:r>
            <a:r>
              <a:rPr lang="en-US" sz="2800" dirty="0" smtClean="0"/>
              <a:t> </a:t>
            </a:r>
            <a:r>
              <a:rPr lang="en-US" sz="2800" dirty="0" err="1" smtClean="0"/>
              <a:t>terima</a:t>
            </a:r>
            <a:r>
              <a:rPr lang="en-US" sz="2800" dirty="0" smtClean="0"/>
              <a:t>. </a:t>
            </a:r>
            <a:r>
              <a:rPr lang="en-US" sz="2800" dirty="0" err="1" smtClean="0"/>
              <a:t>Maka</a:t>
            </a:r>
            <a:r>
              <a:rPr lang="en-US" sz="2800" dirty="0" smtClean="0"/>
              <a:t> </a:t>
            </a:r>
            <a:r>
              <a:rPr lang="en-US" sz="2800" dirty="0" err="1" smtClean="0"/>
              <a:t>pengujian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 = 1% </a:t>
            </a:r>
            <a:r>
              <a:rPr lang="en-US" sz="2800" dirty="0" err="1" smtClean="0"/>
              <a:t>memberikan</a:t>
            </a:r>
            <a:r>
              <a:rPr lang="en-US" sz="2800" dirty="0" smtClean="0"/>
              <a:t> </a:t>
            </a:r>
            <a:r>
              <a:rPr lang="en-US" sz="2800" dirty="0" err="1" smtClean="0"/>
              <a:t>kesimpulan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sama</a:t>
            </a:r>
            <a:r>
              <a:rPr lang="en-US" sz="2800" dirty="0" smtClean="0"/>
              <a:t> </a:t>
            </a:r>
            <a:r>
              <a:rPr lang="en-US" sz="2800" dirty="0" err="1" smtClean="0"/>
              <a:t>seperti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pengujian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smtClean="0">
                <a:sym typeface="Symbol"/>
              </a:rPr>
              <a:t></a:t>
            </a:r>
            <a:r>
              <a:rPr lang="en-US" sz="2800" dirty="0" smtClean="0"/>
              <a:t> = 5%.</a:t>
            </a:r>
            <a:endParaRPr lang="id-ID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8596" y="1412776"/>
            <a:ext cx="814393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600" dirty="0" err="1" smtClean="0">
                <a:latin typeface="+mj-lt"/>
              </a:rPr>
              <a:t>Meskipun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lebih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sering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digunakan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untuk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menguji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ada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tidaknya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hubungan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antara</a:t>
            </a:r>
            <a:r>
              <a:rPr lang="en-US" sz="2600" dirty="0" smtClean="0">
                <a:latin typeface="+mj-lt"/>
              </a:rPr>
              <a:t> 2 </a:t>
            </a:r>
            <a:r>
              <a:rPr lang="en-US" sz="2600" dirty="0" err="1" smtClean="0">
                <a:latin typeface="+mj-lt"/>
              </a:rPr>
              <a:t>variabel</a:t>
            </a:r>
            <a:r>
              <a:rPr lang="en-US" sz="2600" dirty="0" smtClean="0">
                <a:latin typeface="+mj-lt"/>
              </a:rPr>
              <a:t> (contingency table) </a:t>
            </a:r>
            <a:r>
              <a:rPr lang="en-US" sz="2600" dirty="0" err="1" smtClean="0">
                <a:latin typeface="+mj-lt"/>
              </a:rPr>
              <a:t>serta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cocok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tidaknya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frekuensi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distribusi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teoritis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dengan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aktual</a:t>
            </a:r>
            <a:r>
              <a:rPr lang="en-US" sz="2600" dirty="0" smtClean="0">
                <a:latin typeface="+mj-lt"/>
              </a:rPr>
              <a:t> (goodness of fit), </a:t>
            </a:r>
            <a:r>
              <a:rPr lang="en-US" sz="2600" dirty="0" err="1" smtClean="0">
                <a:latin typeface="+mj-lt"/>
              </a:rPr>
              <a:t>pada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dasarnya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pengujian</a:t>
            </a:r>
            <a:r>
              <a:rPr lang="en-US" sz="2600" dirty="0" smtClean="0">
                <a:latin typeface="+mj-lt"/>
              </a:rPr>
              <a:t> Chi Square </a:t>
            </a:r>
            <a:r>
              <a:rPr lang="en-US" sz="2600" dirty="0" err="1" smtClean="0">
                <a:latin typeface="+mj-lt"/>
              </a:rPr>
              <a:t>dapat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digunakan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untuk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menguji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apakah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proporsi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populasi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satu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sama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atau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tidak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dengan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proporsi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populasi</a:t>
            </a:r>
            <a:r>
              <a:rPr lang="en-US" sz="2600" dirty="0" smtClean="0">
                <a:latin typeface="+mj-lt"/>
              </a:rPr>
              <a:t> lain (</a:t>
            </a:r>
            <a:r>
              <a:rPr lang="en-US" sz="2600" dirty="0" err="1" smtClean="0">
                <a:latin typeface="+mj-lt"/>
              </a:rPr>
              <a:t>dimana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jumlah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populasi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lebih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dari</a:t>
            </a:r>
            <a:r>
              <a:rPr lang="en-US" sz="2600" dirty="0" smtClean="0">
                <a:latin typeface="+mj-lt"/>
              </a:rPr>
              <a:t> 2).</a:t>
            </a:r>
            <a:endParaRPr lang="id-ID" sz="2600" dirty="0" smtClean="0">
              <a:latin typeface="+mj-lt"/>
            </a:endParaRPr>
          </a:p>
          <a:p>
            <a:pPr algn="just"/>
            <a:r>
              <a:rPr lang="en-US" sz="2600" dirty="0" err="1" smtClean="0">
                <a:latin typeface="+mj-lt"/>
              </a:rPr>
              <a:t>Contoh</a:t>
            </a:r>
            <a:r>
              <a:rPr lang="en-US" sz="2600" dirty="0" smtClean="0">
                <a:latin typeface="+mj-lt"/>
              </a:rPr>
              <a:t> :</a:t>
            </a:r>
            <a:endParaRPr lang="id-ID" sz="2600" dirty="0" smtClean="0">
              <a:latin typeface="+mj-lt"/>
            </a:endParaRPr>
          </a:p>
          <a:p>
            <a:pPr algn="just"/>
            <a:r>
              <a:rPr lang="en-US" sz="2600" dirty="0" err="1" smtClean="0">
                <a:latin typeface="+mj-lt"/>
              </a:rPr>
              <a:t>Seorang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psikolog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ingin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mengetahui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apakah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ada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perbedaan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tanggapan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manusia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terhadap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warna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putih</a:t>
            </a:r>
            <a:r>
              <a:rPr lang="en-US" sz="2600" dirty="0" smtClean="0">
                <a:latin typeface="+mj-lt"/>
              </a:rPr>
              <a:t>, </a:t>
            </a:r>
            <a:r>
              <a:rPr lang="en-US" sz="2600" dirty="0" err="1" smtClean="0">
                <a:latin typeface="+mj-lt"/>
              </a:rPr>
              <a:t>merah</a:t>
            </a:r>
            <a:r>
              <a:rPr lang="en-US" sz="2600" dirty="0" smtClean="0">
                <a:latin typeface="+mj-lt"/>
              </a:rPr>
              <a:t>, </a:t>
            </a:r>
            <a:r>
              <a:rPr lang="en-US" sz="2600" dirty="0" err="1" smtClean="0">
                <a:latin typeface="+mj-lt"/>
              </a:rPr>
              <a:t>hijau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dan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hitam</a:t>
            </a:r>
            <a:r>
              <a:rPr lang="en-US" sz="2600" dirty="0" smtClean="0">
                <a:latin typeface="+mj-lt"/>
              </a:rPr>
              <a:t>. Dari 200 </a:t>
            </a:r>
            <a:r>
              <a:rPr lang="en-US" sz="2600" dirty="0" err="1" smtClean="0">
                <a:latin typeface="+mj-lt"/>
              </a:rPr>
              <a:t>sampel</a:t>
            </a:r>
            <a:r>
              <a:rPr lang="en-US" sz="2600" dirty="0" smtClean="0">
                <a:latin typeface="+mj-lt"/>
              </a:rPr>
              <a:t> yang </a:t>
            </a:r>
            <a:r>
              <a:rPr lang="en-US" sz="2600" dirty="0" err="1" smtClean="0">
                <a:latin typeface="+mj-lt"/>
              </a:rPr>
              <a:t>diwawancarai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diperoleh</a:t>
            </a:r>
            <a:r>
              <a:rPr lang="en-US" sz="2600" dirty="0" smtClean="0">
                <a:latin typeface="+mj-lt"/>
              </a:rPr>
              <a:t> </a:t>
            </a:r>
            <a:r>
              <a:rPr lang="en-US" sz="2600" dirty="0" err="1" smtClean="0">
                <a:latin typeface="+mj-lt"/>
              </a:rPr>
              <a:t>hasil</a:t>
            </a:r>
            <a:r>
              <a:rPr lang="en-US" sz="2600" dirty="0" smtClean="0">
                <a:latin typeface="+mj-lt"/>
              </a:rPr>
              <a:t> :</a:t>
            </a:r>
            <a:endParaRPr lang="id-ID" sz="2600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80996" y="557065"/>
            <a:ext cx="81439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3</a:t>
            </a:r>
            <a:r>
              <a:rPr lang="id-ID" sz="2800" dirty="0" smtClean="0"/>
              <a:t>. </a:t>
            </a:r>
            <a:r>
              <a:rPr lang="en-US" sz="2800" b="1" dirty="0" err="1" smtClean="0"/>
              <a:t>Pengujian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Hipotetis</a:t>
            </a:r>
            <a:r>
              <a:rPr lang="en-US" sz="2800" b="1" dirty="0" smtClean="0"/>
              <a:t>  </a:t>
            </a:r>
            <a:r>
              <a:rPr lang="en-US" sz="2800" b="1" dirty="0" err="1" smtClean="0"/>
              <a:t>Tentang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Lebih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dari</a:t>
            </a:r>
            <a:r>
              <a:rPr lang="en-US" sz="2800" b="1" dirty="0" smtClean="0"/>
              <a:t> 2 </a:t>
            </a:r>
            <a:r>
              <a:rPr lang="en-US" sz="2800" b="1" dirty="0" err="1" smtClean="0"/>
              <a:t>Proporsi</a:t>
            </a:r>
            <a:endParaRPr lang="id-ID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836709"/>
          <a:ext cx="8229600" cy="33123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8536"/>
                <a:gridCol w="1152128"/>
                <a:gridCol w="1224136"/>
                <a:gridCol w="1371600"/>
                <a:gridCol w="1371600"/>
                <a:gridCol w="1371600"/>
              </a:tblGrid>
              <a:tr h="1656186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Warna</a:t>
                      </a:r>
                      <a:endParaRPr lang="id-ID" sz="2800" dirty="0">
                        <a:solidFill>
                          <a:schemeClr val="tx1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b="1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Putih</a:t>
                      </a:r>
                      <a:endParaRPr lang="id-ID" sz="2800">
                        <a:solidFill>
                          <a:schemeClr val="tx1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b="1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Merah</a:t>
                      </a:r>
                      <a:endParaRPr lang="id-ID" sz="2800">
                        <a:solidFill>
                          <a:schemeClr val="tx1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b="1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Hijau</a:t>
                      </a:r>
                      <a:endParaRPr lang="id-ID" sz="2800">
                        <a:solidFill>
                          <a:schemeClr val="tx1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b="1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Hitam</a:t>
                      </a:r>
                      <a:endParaRPr lang="id-ID" sz="2800">
                        <a:solidFill>
                          <a:schemeClr val="tx1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b="1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Jumlah</a:t>
                      </a:r>
                      <a:endParaRPr lang="id-ID" sz="2800">
                        <a:solidFill>
                          <a:schemeClr val="tx1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</a:tr>
              <a:tr h="1656186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Jumlah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 yang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suka</a:t>
                      </a:r>
                      <a:endParaRPr lang="id-ID" sz="2800" dirty="0">
                        <a:solidFill>
                          <a:schemeClr val="tx1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33</a:t>
                      </a:r>
                      <a:endParaRPr lang="id-ID" sz="2800" dirty="0">
                        <a:solidFill>
                          <a:schemeClr val="tx1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42</a:t>
                      </a:r>
                      <a:endParaRPr lang="id-ID" sz="2800" dirty="0">
                        <a:solidFill>
                          <a:schemeClr val="tx1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67</a:t>
                      </a:r>
                      <a:endParaRPr lang="id-ID" sz="2800" dirty="0">
                        <a:solidFill>
                          <a:schemeClr val="tx1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58</a:t>
                      </a:r>
                      <a:endParaRPr lang="id-ID" sz="2800" dirty="0">
                        <a:solidFill>
                          <a:schemeClr val="tx1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+mj-lt"/>
                          <a:ea typeface="Times New Roman"/>
                        </a:rPr>
                        <a:t>200</a:t>
                      </a:r>
                      <a:endParaRPr lang="id-ID" sz="2800" dirty="0">
                        <a:solidFill>
                          <a:schemeClr val="tx1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47928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+mj-lt"/>
              </a:rPr>
              <a:t>Pengujian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dengan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menggunakan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smtClean="0">
                <a:latin typeface="+mj-lt"/>
                <a:sym typeface="Symbol"/>
              </a:rPr>
              <a:t></a:t>
            </a:r>
            <a:r>
              <a:rPr lang="en-US" sz="2800" dirty="0" smtClean="0">
                <a:latin typeface="+mj-lt"/>
              </a:rPr>
              <a:t> = 5%, </a:t>
            </a:r>
            <a:r>
              <a:rPr lang="en-US" sz="2800" dirty="0" err="1" smtClean="0">
                <a:latin typeface="+mj-lt"/>
              </a:rPr>
              <a:t>kesimpulan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apa</a:t>
            </a:r>
            <a:r>
              <a:rPr lang="en-US" sz="2800" dirty="0" smtClean="0">
                <a:latin typeface="+mj-lt"/>
              </a:rPr>
              <a:t> yang </a:t>
            </a:r>
            <a:r>
              <a:rPr lang="en-US" sz="2800" dirty="0" err="1" smtClean="0">
                <a:latin typeface="+mj-lt"/>
              </a:rPr>
              <a:t>diperoleh</a:t>
            </a:r>
            <a:r>
              <a:rPr lang="en-US" sz="2800" dirty="0" smtClean="0">
                <a:latin typeface="+mj-lt"/>
              </a:rPr>
              <a:t> ?</a:t>
            </a:r>
            <a:endParaRPr lang="id-ID" sz="2800" dirty="0" smtClean="0">
              <a:latin typeface="+mj-lt"/>
            </a:endParaRPr>
          </a:p>
          <a:p>
            <a:r>
              <a:rPr lang="en-US" sz="2800" dirty="0" err="1" smtClean="0">
                <a:latin typeface="+mj-lt"/>
              </a:rPr>
              <a:t>Jawab</a:t>
            </a:r>
            <a:r>
              <a:rPr lang="en-US" sz="2800" dirty="0" smtClean="0">
                <a:latin typeface="+mj-lt"/>
              </a:rPr>
              <a:t> :</a:t>
            </a:r>
            <a:endParaRPr lang="id-ID" sz="2800" dirty="0" smtClean="0">
              <a:latin typeface="+mj-lt"/>
            </a:endParaRPr>
          </a:p>
          <a:p>
            <a:pPr lvl="0"/>
            <a:r>
              <a:rPr lang="en-US" sz="2800" dirty="0" smtClean="0">
                <a:latin typeface="+mj-lt"/>
              </a:rPr>
              <a:t>H</a:t>
            </a:r>
            <a:r>
              <a:rPr lang="en-US" sz="2800" baseline="-25000" dirty="0" smtClean="0">
                <a:latin typeface="+mj-lt"/>
              </a:rPr>
              <a:t>0</a:t>
            </a:r>
            <a:r>
              <a:rPr lang="en-US" sz="2800" dirty="0" smtClean="0">
                <a:latin typeface="+mj-lt"/>
              </a:rPr>
              <a:t> : P</a:t>
            </a:r>
            <a:r>
              <a:rPr lang="en-US" sz="2800" baseline="-25000" dirty="0" smtClean="0">
                <a:latin typeface="+mj-lt"/>
              </a:rPr>
              <a:t>1</a:t>
            </a:r>
            <a:r>
              <a:rPr lang="en-US" sz="2800" dirty="0" smtClean="0">
                <a:latin typeface="+mj-lt"/>
              </a:rPr>
              <a:t> = P</a:t>
            </a:r>
            <a:r>
              <a:rPr lang="en-US" sz="2800" baseline="-25000" dirty="0" smtClean="0">
                <a:latin typeface="+mj-lt"/>
              </a:rPr>
              <a:t>2</a:t>
            </a:r>
            <a:r>
              <a:rPr lang="en-US" sz="2800" dirty="0" smtClean="0">
                <a:latin typeface="+mj-lt"/>
              </a:rPr>
              <a:t> = P</a:t>
            </a:r>
            <a:r>
              <a:rPr lang="en-US" sz="2800" baseline="-25000" dirty="0" smtClean="0">
                <a:latin typeface="+mj-lt"/>
              </a:rPr>
              <a:t>3</a:t>
            </a:r>
            <a:r>
              <a:rPr lang="en-US" sz="2800" dirty="0" smtClean="0">
                <a:latin typeface="+mj-lt"/>
              </a:rPr>
              <a:t> = P</a:t>
            </a:r>
            <a:r>
              <a:rPr lang="en-US" sz="2800" baseline="-25000" dirty="0" smtClean="0">
                <a:latin typeface="+mj-lt"/>
              </a:rPr>
              <a:t>4</a:t>
            </a:r>
            <a:r>
              <a:rPr lang="en-US" sz="2800" dirty="0" smtClean="0">
                <a:latin typeface="+mj-lt"/>
              </a:rPr>
              <a:t> = </a:t>
            </a:r>
            <a:r>
              <a:rPr lang="en-US" sz="2800" dirty="0" err="1" smtClean="0">
                <a:latin typeface="+mj-lt"/>
              </a:rPr>
              <a:t>Proporsi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hipotesis</a:t>
            </a:r>
            <a:r>
              <a:rPr lang="en-US" sz="2800" dirty="0" smtClean="0">
                <a:latin typeface="+mj-lt"/>
              </a:rPr>
              <a:t> null = ¼ </a:t>
            </a:r>
            <a:endParaRPr lang="id-ID" sz="2800" dirty="0" smtClean="0">
              <a:latin typeface="+mj-lt"/>
            </a:endParaRPr>
          </a:p>
          <a:p>
            <a:r>
              <a:rPr lang="en-US" sz="2800" dirty="0" smtClean="0">
                <a:latin typeface="+mj-lt"/>
              </a:rPr>
              <a:t>P</a:t>
            </a:r>
            <a:r>
              <a:rPr lang="en-US" sz="2800" baseline="-25000" dirty="0" smtClean="0">
                <a:latin typeface="+mj-lt"/>
              </a:rPr>
              <a:t>1</a:t>
            </a:r>
            <a:r>
              <a:rPr lang="en-US" sz="2800" dirty="0" smtClean="0">
                <a:latin typeface="+mj-lt"/>
              </a:rPr>
              <a:t> = </a:t>
            </a:r>
            <a:r>
              <a:rPr lang="en-US" sz="2800" dirty="0" err="1" smtClean="0">
                <a:latin typeface="+mj-lt"/>
              </a:rPr>
              <a:t>proporsi</a:t>
            </a:r>
            <a:r>
              <a:rPr lang="en-US" sz="2800" dirty="0" smtClean="0">
                <a:latin typeface="+mj-lt"/>
              </a:rPr>
              <a:t> yang </a:t>
            </a:r>
            <a:r>
              <a:rPr lang="en-US" sz="2800" dirty="0" err="1" smtClean="0">
                <a:latin typeface="+mj-lt"/>
              </a:rPr>
              <a:t>suka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warna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putih</a:t>
            </a:r>
            <a:endParaRPr lang="id-ID" sz="2800" dirty="0" smtClean="0">
              <a:latin typeface="+mj-lt"/>
            </a:endParaRPr>
          </a:p>
          <a:p>
            <a:r>
              <a:rPr lang="en-US" sz="2800" dirty="0" smtClean="0">
                <a:latin typeface="+mj-lt"/>
              </a:rPr>
              <a:t>P</a:t>
            </a:r>
            <a:r>
              <a:rPr lang="en-US" sz="2800" baseline="-25000" dirty="0" smtClean="0">
                <a:latin typeface="+mj-lt"/>
              </a:rPr>
              <a:t>2</a:t>
            </a:r>
            <a:r>
              <a:rPr lang="en-US" sz="2800" dirty="0" smtClean="0">
                <a:latin typeface="+mj-lt"/>
              </a:rPr>
              <a:t> = </a:t>
            </a:r>
            <a:r>
              <a:rPr lang="en-US" sz="2800" dirty="0" err="1" smtClean="0">
                <a:latin typeface="+mj-lt"/>
              </a:rPr>
              <a:t>proporsi</a:t>
            </a:r>
            <a:r>
              <a:rPr lang="en-US" sz="2800" dirty="0" smtClean="0">
                <a:latin typeface="+mj-lt"/>
              </a:rPr>
              <a:t> yang </a:t>
            </a:r>
            <a:r>
              <a:rPr lang="en-US" sz="2800" dirty="0" err="1" smtClean="0">
                <a:latin typeface="+mj-lt"/>
              </a:rPr>
              <a:t>suka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warna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merah</a:t>
            </a:r>
            <a:endParaRPr lang="id-ID" sz="2800" dirty="0" smtClean="0">
              <a:latin typeface="+mj-lt"/>
            </a:endParaRPr>
          </a:p>
          <a:p>
            <a:r>
              <a:rPr lang="en-US" sz="2800" dirty="0" smtClean="0">
                <a:latin typeface="+mj-lt"/>
              </a:rPr>
              <a:t>P</a:t>
            </a:r>
            <a:r>
              <a:rPr lang="en-US" sz="2800" baseline="-25000" dirty="0" smtClean="0">
                <a:latin typeface="+mj-lt"/>
              </a:rPr>
              <a:t>3</a:t>
            </a:r>
            <a:r>
              <a:rPr lang="en-US" sz="2800" dirty="0" smtClean="0">
                <a:latin typeface="+mj-lt"/>
              </a:rPr>
              <a:t> = </a:t>
            </a:r>
            <a:r>
              <a:rPr lang="en-US" sz="2800" dirty="0" err="1" smtClean="0">
                <a:latin typeface="+mj-lt"/>
              </a:rPr>
              <a:t>proporsi</a:t>
            </a:r>
            <a:r>
              <a:rPr lang="en-US" sz="2800" dirty="0" smtClean="0">
                <a:latin typeface="+mj-lt"/>
              </a:rPr>
              <a:t> yang </a:t>
            </a:r>
            <a:r>
              <a:rPr lang="en-US" sz="2800" dirty="0" err="1" smtClean="0">
                <a:latin typeface="+mj-lt"/>
              </a:rPr>
              <a:t>suka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warna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hitam</a:t>
            </a:r>
            <a:endParaRPr lang="id-ID" sz="2800" dirty="0" smtClean="0">
              <a:latin typeface="+mj-lt"/>
            </a:endParaRPr>
          </a:p>
          <a:p>
            <a:r>
              <a:rPr lang="en-US" sz="2800" dirty="0" smtClean="0">
                <a:latin typeface="+mj-lt"/>
              </a:rPr>
              <a:t>P</a:t>
            </a:r>
            <a:r>
              <a:rPr lang="en-US" sz="2800" baseline="-25000" dirty="0" smtClean="0">
                <a:latin typeface="+mj-lt"/>
              </a:rPr>
              <a:t>4</a:t>
            </a:r>
            <a:r>
              <a:rPr lang="en-US" sz="2800" dirty="0" smtClean="0">
                <a:latin typeface="+mj-lt"/>
              </a:rPr>
              <a:t> = </a:t>
            </a:r>
            <a:r>
              <a:rPr lang="en-US" sz="2800" dirty="0" err="1" smtClean="0">
                <a:latin typeface="+mj-lt"/>
              </a:rPr>
              <a:t>proporsi</a:t>
            </a:r>
            <a:r>
              <a:rPr lang="en-US" sz="2800" dirty="0" smtClean="0">
                <a:latin typeface="+mj-lt"/>
              </a:rPr>
              <a:t> yang </a:t>
            </a:r>
            <a:r>
              <a:rPr lang="en-US" sz="2800" dirty="0" err="1" smtClean="0">
                <a:latin typeface="+mj-lt"/>
              </a:rPr>
              <a:t>suka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warna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hijau</a:t>
            </a:r>
            <a:endParaRPr lang="id-ID" sz="2800" dirty="0" smtClean="0">
              <a:latin typeface="+mj-lt"/>
            </a:endParaRPr>
          </a:p>
          <a:p>
            <a:r>
              <a:rPr lang="en-US" sz="2800" dirty="0" smtClean="0">
                <a:latin typeface="+mj-lt"/>
              </a:rPr>
              <a:t>H</a:t>
            </a:r>
            <a:r>
              <a:rPr lang="en-US" sz="2800" baseline="-25000" dirty="0" smtClean="0">
                <a:latin typeface="+mj-lt"/>
              </a:rPr>
              <a:t>1</a:t>
            </a:r>
            <a:r>
              <a:rPr lang="en-US" sz="2800" dirty="0" smtClean="0">
                <a:latin typeface="+mj-lt"/>
              </a:rPr>
              <a:t> : </a:t>
            </a:r>
            <a:r>
              <a:rPr lang="en-US" sz="2800" dirty="0" err="1" smtClean="0">
                <a:latin typeface="+mj-lt"/>
              </a:rPr>
              <a:t>Tidak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semua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proporsi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adalah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sama</a:t>
            </a:r>
            <a:endParaRPr lang="id-ID" sz="2800" dirty="0">
              <a:latin typeface="+mj-lt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47928"/>
          </a:xfrm>
        </p:spPr>
        <p:txBody>
          <a:bodyPr>
            <a:normAutofit/>
          </a:bodyPr>
          <a:lstStyle/>
          <a:p>
            <a:pPr lvl="0"/>
            <a:r>
              <a:rPr lang="en-US" sz="2800" dirty="0" err="1" smtClean="0"/>
              <a:t>Menentukan</a:t>
            </a:r>
            <a:r>
              <a:rPr lang="en-US" sz="2800" dirty="0" smtClean="0"/>
              <a:t> </a:t>
            </a:r>
            <a:r>
              <a:rPr lang="en-US" sz="2800" dirty="0" err="1" smtClean="0"/>
              <a:t>daerah</a:t>
            </a:r>
            <a:r>
              <a:rPr lang="en-US" sz="2800" dirty="0" smtClean="0"/>
              <a:t> </a:t>
            </a:r>
            <a:r>
              <a:rPr lang="en-US" sz="2800" dirty="0" err="1" smtClean="0"/>
              <a:t>kritis</a:t>
            </a:r>
            <a:endParaRPr lang="id-ID" sz="2800" dirty="0" smtClean="0"/>
          </a:p>
          <a:p>
            <a:r>
              <a:rPr lang="en-US" sz="2800" dirty="0" smtClean="0">
                <a:sym typeface="Symbol"/>
              </a:rPr>
              <a:t></a:t>
            </a:r>
            <a:r>
              <a:rPr lang="en-US" sz="2800" dirty="0" smtClean="0"/>
              <a:t> = 5%. </a:t>
            </a:r>
            <a:r>
              <a:rPr lang="en-US" sz="2800" dirty="0" err="1" smtClean="0"/>
              <a:t>d.f</a:t>
            </a:r>
            <a:r>
              <a:rPr lang="en-US" sz="2800" dirty="0" smtClean="0"/>
              <a:t> = k – 1 = 4 – 1 = 3</a:t>
            </a:r>
            <a:endParaRPr lang="id-ID" sz="2800" dirty="0" smtClean="0"/>
          </a:p>
          <a:p>
            <a:r>
              <a:rPr lang="en-US" sz="2800" dirty="0" smtClean="0"/>
              <a:t>X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 (5%,3) = 7,815</a:t>
            </a:r>
            <a:endParaRPr lang="id-ID" sz="2800" dirty="0" smtClean="0"/>
          </a:p>
          <a:p>
            <a:r>
              <a:rPr lang="en-US" sz="2800" dirty="0" smtClean="0"/>
              <a:t>Daerah </a:t>
            </a:r>
            <a:r>
              <a:rPr lang="en-US" sz="2800" dirty="0" err="1" smtClean="0"/>
              <a:t>terima</a:t>
            </a:r>
            <a:r>
              <a:rPr lang="en-US" sz="2800" dirty="0" smtClean="0"/>
              <a:t> H</a:t>
            </a:r>
            <a:r>
              <a:rPr lang="en-US" sz="2800" baseline="-25000" dirty="0" smtClean="0"/>
              <a:t>0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X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 &lt; 7,815</a:t>
            </a:r>
            <a:endParaRPr lang="id-ID" sz="2800" dirty="0" smtClean="0"/>
          </a:p>
          <a:p>
            <a:r>
              <a:rPr lang="en-US" sz="2800" dirty="0" smtClean="0"/>
              <a:t>Daerah </a:t>
            </a:r>
            <a:r>
              <a:rPr lang="en-US" sz="2800" dirty="0" err="1" smtClean="0"/>
              <a:t>terima</a:t>
            </a:r>
            <a:r>
              <a:rPr lang="en-US" sz="2800" dirty="0" smtClean="0"/>
              <a:t> H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X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 &gt; 7,815</a:t>
            </a:r>
            <a:endParaRPr lang="id-ID" sz="2800" dirty="0" smtClean="0"/>
          </a:p>
          <a:p>
            <a:pPr lvl="0"/>
            <a:r>
              <a:rPr lang="en-US" sz="2800" dirty="0" err="1" smtClean="0"/>
              <a:t>Menentukan</a:t>
            </a:r>
            <a:r>
              <a:rPr lang="en-US" sz="2800" dirty="0" smtClean="0"/>
              <a:t> X</a:t>
            </a:r>
            <a:r>
              <a:rPr lang="en-US" sz="2800" baseline="30000" dirty="0" smtClean="0"/>
              <a:t>2 </a:t>
            </a:r>
            <a:r>
              <a:rPr lang="en-US" sz="2800" dirty="0" err="1" smtClean="0"/>
              <a:t>hitung</a:t>
            </a:r>
            <a:r>
              <a:rPr lang="en-US" sz="2800" dirty="0" smtClean="0"/>
              <a:t> </a:t>
            </a:r>
            <a:endParaRPr lang="id-ID" sz="2800" dirty="0" smtClean="0"/>
          </a:p>
          <a:p>
            <a:r>
              <a:rPr lang="en-US" sz="2800" dirty="0" smtClean="0"/>
              <a:t>H</a:t>
            </a:r>
            <a:r>
              <a:rPr lang="en-US" sz="2800" baseline="-25000" dirty="0" smtClean="0"/>
              <a:t>0</a:t>
            </a:r>
            <a:r>
              <a:rPr lang="en-US" sz="2800" dirty="0" smtClean="0"/>
              <a:t> </a:t>
            </a:r>
            <a:r>
              <a:rPr lang="en-US" sz="2800" dirty="0" err="1" smtClean="0"/>
              <a:t>menyebutkan</a:t>
            </a:r>
            <a:r>
              <a:rPr lang="en-US" sz="2800" dirty="0" smtClean="0"/>
              <a:t> P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= P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= P</a:t>
            </a:r>
            <a:r>
              <a:rPr lang="en-US" sz="2800" baseline="-25000" dirty="0" smtClean="0"/>
              <a:t>3</a:t>
            </a:r>
            <a:r>
              <a:rPr lang="en-US" sz="2800" dirty="0" smtClean="0"/>
              <a:t> = P</a:t>
            </a:r>
            <a:r>
              <a:rPr lang="en-US" sz="2800" baseline="-25000" dirty="0" smtClean="0"/>
              <a:t>4</a:t>
            </a:r>
            <a:endParaRPr lang="id-ID" sz="2800" dirty="0" smtClean="0"/>
          </a:p>
          <a:p>
            <a:r>
              <a:rPr lang="en-US" sz="2800" dirty="0" err="1" smtClean="0"/>
              <a:t>fe</a:t>
            </a:r>
            <a:r>
              <a:rPr lang="en-US" sz="2800" dirty="0" smtClean="0"/>
              <a:t> </a:t>
            </a:r>
            <a:r>
              <a:rPr lang="en-US" sz="2800" dirty="0" err="1" smtClean="0"/>
              <a:t>kolom</a:t>
            </a:r>
            <a:r>
              <a:rPr lang="en-US" sz="2800" dirty="0" smtClean="0"/>
              <a:t> 1 = ¼ x 200 = 50</a:t>
            </a:r>
            <a:endParaRPr lang="id-ID" sz="2800" dirty="0" smtClean="0"/>
          </a:p>
          <a:p>
            <a:r>
              <a:rPr lang="en-US" sz="2800" dirty="0" err="1" smtClean="0"/>
              <a:t>fe</a:t>
            </a:r>
            <a:r>
              <a:rPr lang="en-US" sz="2800" dirty="0" smtClean="0"/>
              <a:t> </a:t>
            </a:r>
            <a:r>
              <a:rPr lang="en-US" sz="2800" dirty="0" err="1" smtClean="0"/>
              <a:t>kolom</a:t>
            </a:r>
            <a:r>
              <a:rPr lang="en-US" sz="2800" dirty="0" smtClean="0"/>
              <a:t> 2 = ¼ x 200 = 50</a:t>
            </a:r>
            <a:endParaRPr lang="id-ID" sz="2800" dirty="0" smtClean="0"/>
          </a:p>
          <a:p>
            <a:r>
              <a:rPr lang="en-US" sz="2800" dirty="0" err="1" smtClean="0"/>
              <a:t>fe</a:t>
            </a:r>
            <a:r>
              <a:rPr lang="en-US" sz="2800" dirty="0" smtClean="0"/>
              <a:t> </a:t>
            </a:r>
            <a:r>
              <a:rPr lang="en-US" sz="2800" dirty="0" err="1" smtClean="0"/>
              <a:t>kolom</a:t>
            </a:r>
            <a:r>
              <a:rPr lang="en-US" sz="2800" dirty="0" smtClean="0"/>
              <a:t> 3 = ¼ x 200 = 50</a:t>
            </a:r>
            <a:endParaRPr lang="id-ID" sz="2800" dirty="0" smtClean="0"/>
          </a:p>
          <a:p>
            <a:r>
              <a:rPr lang="en-US" sz="2800" dirty="0" err="1" smtClean="0"/>
              <a:t>fe</a:t>
            </a:r>
            <a:r>
              <a:rPr lang="en-US" sz="2800" dirty="0" smtClean="0"/>
              <a:t> </a:t>
            </a:r>
            <a:r>
              <a:rPr lang="en-US" sz="2800" dirty="0" err="1" smtClean="0"/>
              <a:t>kolom</a:t>
            </a:r>
            <a:r>
              <a:rPr lang="en-US" sz="2800" dirty="0" smtClean="0"/>
              <a:t> 4 = ¼ x 200 = 50</a:t>
            </a:r>
            <a:endParaRPr lang="id-ID" sz="2800" dirty="0" smtClean="0"/>
          </a:p>
          <a:p>
            <a:endParaRPr lang="id-ID" sz="2800" dirty="0">
              <a:latin typeface="+mj-lt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479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d-ID" sz="2800" dirty="0" smtClean="0"/>
              <a:t>x</a:t>
            </a:r>
            <a:r>
              <a:rPr lang="id-ID" sz="2800" baseline="30000" dirty="0" smtClean="0"/>
              <a:t>2 </a:t>
            </a:r>
            <a:r>
              <a:rPr lang="id-ID" sz="4000" baseline="-25000" dirty="0" smtClean="0"/>
              <a:t>=   </a:t>
            </a:r>
            <a:r>
              <a:rPr lang="el-GR" sz="4000" baseline="-25000" dirty="0" smtClean="0"/>
              <a:t>Σ</a:t>
            </a:r>
            <a:r>
              <a:rPr lang="id-ID" sz="2800" dirty="0" smtClean="0"/>
              <a:t> (fo – fe )</a:t>
            </a:r>
            <a:r>
              <a:rPr lang="id-ID" sz="2800" baseline="30000" dirty="0" smtClean="0"/>
              <a:t>2</a:t>
            </a:r>
            <a:endParaRPr lang="id-ID" sz="2800" dirty="0" smtClean="0"/>
          </a:p>
          <a:p>
            <a:pPr>
              <a:buNone/>
            </a:pPr>
            <a:r>
              <a:rPr lang="id-ID" sz="2800" dirty="0" smtClean="0"/>
              <a:t>		        fe</a:t>
            </a:r>
          </a:p>
          <a:p>
            <a:pPr>
              <a:buNone/>
            </a:pPr>
            <a:endParaRPr lang="id-ID" sz="2800" dirty="0" smtClean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1115616" y="980728"/>
            <a:ext cx="2016224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657257" y="1700808"/>
          <a:ext cx="7326122" cy="1482328"/>
        </p:xfrm>
        <a:graphic>
          <a:graphicData uri="http://schemas.openxmlformats.org/presentationml/2006/ole">
            <p:oleObj spid="_x0000_s1026" name="Equation" r:id="rId3" imgW="3263760" imgH="660240" progId="Equation.3">
              <p:embed/>
            </p:oleObj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648072" y="3414479"/>
            <a:ext cx="759633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X</a:t>
            </a:r>
            <a:r>
              <a:rPr kumimoji="0" lang="en-US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hitung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= 14,12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terletak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di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daerah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X</a:t>
            </a:r>
            <a:r>
              <a:rPr kumimoji="0" lang="en-US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&gt; 7,815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sehingga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H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1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diterima</a:t>
            </a:r>
            <a:endParaRPr kumimoji="0" lang="id-ID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Kesimpulan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Ada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perbedaan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tanggapan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manusia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terhadap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warna-warna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putih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merah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hijau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hitam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id-ID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 fontScale="77500" lnSpcReduction="20000"/>
          </a:bodyPr>
          <a:lstStyle/>
          <a:p>
            <a:pPr lvl="0" algn="just">
              <a:buNone/>
            </a:pPr>
            <a:r>
              <a:rPr lang="id-ID" dirty="0" smtClean="0"/>
              <a:t>2.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penerimaan</a:t>
            </a:r>
            <a:r>
              <a:rPr lang="en-US" dirty="0"/>
              <a:t> H</a:t>
            </a:r>
            <a:r>
              <a:rPr lang="en-US" baseline="-25000" dirty="0"/>
              <a:t>0 </a:t>
            </a:r>
            <a:r>
              <a:rPr lang="en-US" dirty="0" err="1"/>
              <a:t>dan</a:t>
            </a:r>
            <a:r>
              <a:rPr lang="en-US" dirty="0"/>
              <a:t> H</a:t>
            </a:r>
            <a:r>
              <a:rPr lang="en-US" baseline="-25000" dirty="0"/>
              <a:t>1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X</a:t>
            </a:r>
            <a:r>
              <a:rPr lang="en-US" baseline="30000" dirty="0"/>
              <a:t>2</a:t>
            </a:r>
            <a:r>
              <a:rPr lang="en-US" dirty="0"/>
              <a:t> (Chi Square) </a:t>
            </a:r>
            <a:endParaRPr lang="id-ID" dirty="0"/>
          </a:p>
          <a:p>
            <a:pPr algn="just">
              <a:buNone/>
            </a:pPr>
            <a:r>
              <a:rPr lang="id-ID" dirty="0" smtClean="0"/>
              <a:t>	</a:t>
            </a:r>
            <a:r>
              <a:rPr lang="en-US" dirty="0" err="1" smtClean="0"/>
              <a:t>Ciri-ciri</a:t>
            </a:r>
            <a:r>
              <a:rPr lang="en-US" dirty="0" smtClean="0"/>
              <a:t> </a:t>
            </a:r>
            <a:r>
              <a:rPr lang="en-US" dirty="0" err="1"/>
              <a:t>distribusi</a:t>
            </a:r>
            <a:r>
              <a:rPr lang="en-US" dirty="0"/>
              <a:t> Chi Square </a:t>
            </a:r>
            <a:r>
              <a:rPr lang="en-US" dirty="0" err="1"/>
              <a:t>adalah</a:t>
            </a:r>
            <a:r>
              <a:rPr lang="en-US" dirty="0"/>
              <a:t> :</a:t>
            </a:r>
            <a:endParaRPr lang="id-ID" dirty="0"/>
          </a:p>
          <a:p>
            <a:pPr lvl="0" algn="just">
              <a:buNone/>
            </a:pPr>
            <a:r>
              <a:rPr lang="id-ID" dirty="0" smtClean="0"/>
              <a:t>	- 	</a:t>
            </a:r>
            <a:r>
              <a:rPr lang="en-US" dirty="0" err="1" smtClean="0"/>
              <a:t>Nilainya</a:t>
            </a:r>
            <a:r>
              <a:rPr lang="en-US" dirty="0" smtClean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positif</a:t>
            </a:r>
            <a:r>
              <a:rPr lang="en-US" dirty="0"/>
              <a:t> (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square </a:t>
            </a:r>
            <a:r>
              <a:rPr lang="en-US" dirty="0" err="1"/>
              <a:t>atau</a:t>
            </a:r>
            <a:r>
              <a:rPr lang="en-US" dirty="0"/>
              <a:t>  </a:t>
            </a:r>
            <a:r>
              <a:rPr lang="id-ID" dirty="0" smtClean="0"/>
              <a:t>	</a:t>
            </a:r>
            <a:r>
              <a:rPr lang="en-US" dirty="0" err="1" smtClean="0"/>
              <a:t>kuadrat</a:t>
            </a:r>
            <a:r>
              <a:rPr lang="en-US" dirty="0"/>
              <a:t>)</a:t>
            </a:r>
            <a:endParaRPr lang="id-ID" dirty="0"/>
          </a:p>
          <a:p>
            <a:pPr algn="just">
              <a:buNone/>
            </a:pPr>
            <a:r>
              <a:rPr lang="id-ID" dirty="0" smtClean="0"/>
              <a:t>	- 	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himpunan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Chi Square,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id-ID" dirty="0" smtClean="0"/>
              <a:t>	</a:t>
            </a:r>
            <a:r>
              <a:rPr lang="en-US" dirty="0" err="1" smtClean="0"/>
              <a:t>distribusinya</a:t>
            </a:r>
            <a:r>
              <a:rPr lang="en-US" dirty="0" smtClean="0"/>
              <a:t> </a:t>
            </a:r>
            <a:r>
              <a:rPr lang="en-US" dirty="0" err="1"/>
              <a:t>ditentukan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nili</a:t>
            </a:r>
            <a:r>
              <a:rPr lang="en-US" dirty="0"/>
              <a:t> degree of freedom (</a:t>
            </a:r>
            <a:r>
              <a:rPr lang="en-US" dirty="0" err="1"/>
              <a:t>d.f</a:t>
            </a:r>
            <a:r>
              <a:rPr lang="en-US" dirty="0"/>
              <a:t>). </a:t>
            </a:r>
            <a:r>
              <a:rPr lang="id-ID" dirty="0" smtClean="0"/>
              <a:t>	</a:t>
            </a:r>
            <a:r>
              <a:rPr lang="en-US" dirty="0" err="1" smtClean="0"/>
              <a:t>Rumus</a:t>
            </a:r>
            <a:r>
              <a:rPr lang="en-US" dirty="0" smtClean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menghitung</a:t>
            </a:r>
            <a:r>
              <a:rPr lang="en-US" dirty="0"/>
              <a:t> </a:t>
            </a:r>
            <a:r>
              <a:rPr lang="en-US" dirty="0" err="1"/>
              <a:t>d.f</a:t>
            </a:r>
            <a:r>
              <a:rPr lang="en-US" dirty="0"/>
              <a:t> = (n – 1)(k – 1), </a:t>
            </a:r>
            <a:r>
              <a:rPr lang="en-US" dirty="0" err="1"/>
              <a:t>dimana</a:t>
            </a:r>
            <a:r>
              <a:rPr lang="en-US" dirty="0"/>
              <a:t> n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id-ID" dirty="0" smtClean="0"/>
              <a:t>	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/>
              <a:t>baris</a:t>
            </a:r>
            <a:r>
              <a:rPr lang="en-US" dirty="0"/>
              <a:t>, k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kolom</a:t>
            </a:r>
            <a:r>
              <a:rPr lang="en-US" dirty="0"/>
              <a:t>.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id-ID" dirty="0" smtClean="0"/>
              <a:t>	</a:t>
            </a:r>
            <a:r>
              <a:rPr lang="en-US" dirty="0" err="1" smtClean="0"/>
              <a:t>distribusi</a:t>
            </a:r>
            <a:r>
              <a:rPr lang="en-US" dirty="0" smtClean="0"/>
              <a:t> </a:t>
            </a:r>
            <a:r>
              <a:rPr lang="en-US" dirty="0"/>
              <a:t>Chi Square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dipengaruhi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besarnya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 smtClean="0"/>
              <a:t>.</a:t>
            </a:r>
            <a:endParaRPr lang="id-ID" dirty="0" smtClean="0"/>
          </a:p>
          <a:p>
            <a:pPr algn="just">
              <a:buNone/>
            </a:pPr>
            <a:r>
              <a:rPr lang="id-ID" dirty="0" smtClean="0"/>
              <a:t>	-	</a:t>
            </a:r>
            <a:r>
              <a:rPr lang="en-US" dirty="0" err="1" smtClean="0"/>
              <a:t>Titik</a:t>
            </a:r>
            <a:r>
              <a:rPr lang="en-US" dirty="0" smtClean="0"/>
              <a:t> </a:t>
            </a:r>
            <a:r>
              <a:rPr lang="en-US" dirty="0" err="1"/>
              <a:t>kritis</a:t>
            </a:r>
            <a:r>
              <a:rPr lang="en-US" dirty="0"/>
              <a:t> </a:t>
            </a:r>
            <a:r>
              <a:rPr lang="en-US" dirty="0" err="1"/>
              <a:t>dicari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bantuan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 </a:t>
            </a:r>
            <a:r>
              <a:rPr lang="id-ID" dirty="0" smtClean="0"/>
              <a:t>	</a:t>
            </a:r>
            <a:r>
              <a:rPr lang="en-US" dirty="0" err="1" smtClean="0"/>
              <a:t>distribusi</a:t>
            </a:r>
            <a:r>
              <a:rPr lang="en-US" dirty="0" smtClean="0"/>
              <a:t> </a:t>
            </a:r>
            <a:r>
              <a:rPr lang="en-US" dirty="0"/>
              <a:t>X</a:t>
            </a:r>
            <a:r>
              <a:rPr lang="en-US" baseline="30000" dirty="0"/>
              <a:t>2</a:t>
            </a:r>
            <a:r>
              <a:rPr lang="en-US" dirty="0"/>
              <a:t> yang </a:t>
            </a:r>
            <a:r>
              <a:rPr lang="en-US" dirty="0" err="1"/>
              <a:t>disajikan</a:t>
            </a:r>
            <a:r>
              <a:rPr lang="en-US" dirty="0"/>
              <a:t>  </a:t>
            </a:r>
            <a:r>
              <a:rPr lang="en-US" dirty="0" err="1"/>
              <a:t>pada</a:t>
            </a:r>
            <a:r>
              <a:rPr lang="en-US" dirty="0"/>
              <a:t>  </a:t>
            </a:r>
            <a:r>
              <a:rPr lang="en-US" dirty="0" err="1"/>
              <a:t>lampiran</a:t>
            </a:r>
            <a:r>
              <a:rPr lang="en-US" dirty="0"/>
              <a:t>,  </a:t>
            </a:r>
            <a:r>
              <a:rPr lang="en-US" dirty="0" err="1"/>
              <a:t>ditentukan</a:t>
            </a:r>
            <a:r>
              <a:rPr lang="en-US" dirty="0"/>
              <a:t>  </a:t>
            </a:r>
            <a:r>
              <a:rPr lang="en-US" dirty="0" err="1"/>
              <a:t>oleh</a:t>
            </a:r>
            <a:r>
              <a:rPr lang="en-US" dirty="0"/>
              <a:t>  </a:t>
            </a:r>
            <a:r>
              <a:rPr lang="id-ID" dirty="0" smtClean="0"/>
              <a:t>	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/>
              <a:t>taraf</a:t>
            </a:r>
            <a:r>
              <a:rPr lang="en-US" dirty="0"/>
              <a:t> </a:t>
            </a:r>
            <a:r>
              <a:rPr lang="en-US" dirty="0" err="1"/>
              <a:t>nyata</a:t>
            </a:r>
            <a:r>
              <a:rPr lang="en-US" dirty="0"/>
              <a:t> (</a:t>
            </a:r>
            <a:r>
              <a:rPr lang="en-US" dirty="0">
                <a:sym typeface="Symbol"/>
              </a:rPr>
              <a:t></a:t>
            </a:r>
            <a:r>
              <a:rPr lang="en-US" dirty="0"/>
              <a:t>)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derajat</a:t>
            </a:r>
            <a:r>
              <a:rPr lang="en-US" dirty="0"/>
              <a:t> </a:t>
            </a:r>
            <a:r>
              <a:rPr lang="en-US" dirty="0" err="1"/>
              <a:t>bebas</a:t>
            </a:r>
            <a:r>
              <a:rPr lang="en-US" dirty="0"/>
              <a:t> (</a:t>
            </a:r>
            <a:r>
              <a:rPr lang="en-US" dirty="0" err="1"/>
              <a:t>df</a:t>
            </a:r>
            <a:r>
              <a:rPr lang="en-US" dirty="0"/>
              <a:t>).</a:t>
            </a:r>
            <a:endParaRPr lang="id-ID" dirty="0"/>
          </a:p>
          <a:p>
            <a:pPr algn="just">
              <a:buNone/>
            </a:pPr>
            <a:r>
              <a:rPr lang="id-ID" dirty="0" smtClean="0"/>
              <a:t>		</a:t>
            </a:r>
            <a:r>
              <a:rPr lang="en-US" dirty="0" err="1" smtClean="0"/>
              <a:t>df</a:t>
            </a:r>
            <a:r>
              <a:rPr lang="en-US" dirty="0" smtClean="0"/>
              <a:t> </a:t>
            </a:r>
            <a:r>
              <a:rPr lang="en-US" dirty="0"/>
              <a:t>= (n – 1) (k – 1)		*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baris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1, </a:t>
            </a:r>
            <a:r>
              <a:rPr lang="en-US" dirty="0" err="1"/>
              <a:t>df</a:t>
            </a:r>
            <a:r>
              <a:rPr lang="en-US" dirty="0"/>
              <a:t> = k - 1</a:t>
            </a:r>
            <a:endParaRPr lang="id-ID" dirty="0"/>
          </a:p>
          <a:p>
            <a:pPr algn="just">
              <a:buNone/>
            </a:pPr>
            <a:r>
              <a:rPr lang="id-ID" dirty="0" smtClean="0"/>
              <a:t>		</a:t>
            </a:r>
            <a:r>
              <a:rPr lang="en-US" dirty="0" smtClean="0"/>
              <a:t>n </a:t>
            </a:r>
            <a:r>
              <a:rPr lang="en-US" dirty="0"/>
              <a:t>= </a:t>
            </a:r>
            <a:r>
              <a:rPr lang="en-US" dirty="0">
                <a:sym typeface="Symbol"/>
              </a:rPr>
              <a:t></a:t>
            </a:r>
            <a:r>
              <a:rPr lang="en-US" dirty="0"/>
              <a:t> </a:t>
            </a:r>
            <a:r>
              <a:rPr lang="en-US" dirty="0" err="1"/>
              <a:t>baris</a:t>
            </a:r>
            <a:endParaRPr lang="id-ID" dirty="0"/>
          </a:p>
          <a:p>
            <a:pPr algn="just">
              <a:buNone/>
            </a:pPr>
            <a:r>
              <a:rPr lang="id-ID" dirty="0" smtClean="0"/>
              <a:t>		</a:t>
            </a:r>
            <a:r>
              <a:rPr lang="en-US" dirty="0" smtClean="0"/>
              <a:t>k </a:t>
            </a:r>
            <a:r>
              <a:rPr lang="en-US" dirty="0"/>
              <a:t>= </a:t>
            </a:r>
            <a:r>
              <a:rPr lang="en-US" dirty="0">
                <a:sym typeface="Symbol"/>
              </a:rPr>
              <a:t></a:t>
            </a:r>
            <a:r>
              <a:rPr lang="en-US" dirty="0"/>
              <a:t> </a:t>
            </a:r>
            <a:r>
              <a:rPr lang="en-US" dirty="0" err="1"/>
              <a:t>kolom</a:t>
            </a:r>
            <a:endParaRPr lang="id-ID" dirty="0"/>
          </a:p>
          <a:p>
            <a:pPr algn="just">
              <a:buNone/>
            </a:pPr>
            <a:r>
              <a:rPr lang="id-ID" dirty="0" smtClean="0"/>
              <a:t>		</a:t>
            </a:r>
            <a:r>
              <a:rPr lang="en-US" dirty="0" smtClean="0"/>
              <a:t>H</a:t>
            </a:r>
            <a:r>
              <a:rPr lang="en-US" baseline="-25000" dirty="0" smtClean="0"/>
              <a:t>0</a:t>
            </a:r>
            <a:r>
              <a:rPr lang="en-US" dirty="0" smtClean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statistik</a:t>
            </a:r>
            <a:r>
              <a:rPr lang="en-US" dirty="0"/>
              <a:t> </a:t>
            </a:r>
            <a:r>
              <a:rPr lang="en-US" dirty="0" err="1"/>
              <a:t>uji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id-ID" dirty="0" smtClean="0"/>
              <a:t>kecil</a:t>
            </a:r>
            <a:r>
              <a:rPr lang="en-US" dirty="0" smtClean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id-ID" dirty="0" smtClean="0"/>
              <a:t>	</a:t>
            </a:r>
            <a:r>
              <a:rPr lang="en-US" dirty="0" err="1" smtClean="0"/>
              <a:t>kritis</a:t>
            </a:r>
            <a:r>
              <a:rPr lang="en-US" dirty="0"/>
              <a:t>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id-ID" dirty="0" smtClean="0"/>
              <a:t>3. </a:t>
            </a:r>
            <a:r>
              <a:rPr lang="en-US" dirty="0" err="1" smtClean="0"/>
              <a:t>Menghitung</a:t>
            </a:r>
            <a:r>
              <a:rPr lang="en-US" dirty="0" smtClean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statisktik</a:t>
            </a:r>
            <a:r>
              <a:rPr lang="en-US" dirty="0"/>
              <a:t> </a:t>
            </a:r>
            <a:r>
              <a:rPr lang="en-US" dirty="0" err="1"/>
              <a:t>uji</a:t>
            </a:r>
            <a:r>
              <a:rPr lang="en-US" dirty="0"/>
              <a:t> (X</a:t>
            </a:r>
            <a:r>
              <a:rPr lang="en-US" baseline="30000" dirty="0"/>
              <a:t>2</a:t>
            </a:r>
            <a:r>
              <a:rPr lang="en-US" dirty="0"/>
              <a:t> </a:t>
            </a:r>
            <a:r>
              <a:rPr lang="en-US" dirty="0" err="1"/>
              <a:t>hitung</a:t>
            </a:r>
            <a:r>
              <a:rPr lang="en-US" dirty="0"/>
              <a:t>)</a:t>
            </a:r>
            <a:endParaRPr lang="id-ID" dirty="0"/>
          </a:p>
          <a:p>
            <a:pPr>
              <a:buNone/>
            </a:pPr>
            <a:endParaRPr lang="id-ID" dirty="0"/>
          </a:p>
          <a:p>
            <a:pPr>
              <a:buNone/>
            </a:pPr>
            <a:r>
              <a:rPr lang="en-US" dirty="0"/>
              <a:t> </a:t>
            </a:r>
            <a:endParaRPr lang="id-ID" dirty="0"/>
          </a:p>
          <a:p>
            <a:pPr>
              <a:buNone/>
            </a:pPr>
            <a:r>
              <a:rPr lang="id-ID" dirty="0" smtClean="0"/>
              <a:t/>
            </a:r>
            <a:br>
              <a:rPr lang="id-ID" dirty="0" smtClean="0"/>
            </a:br>
            <a:r>
              <a:rPr lang="en-US" dirty="0" err="1"/>
              <a:t>dimana</a:t>
            </a:r>
            <a:r>
              <a:rPr lang="en-US" dirty="0" smtClean="0"/>
              <a:t>,</a:t>
            </a:r>
            <a:endParaRPr lang="id-ID" dirty="0"/>
          </a:p>
          <a:p>
            <a:pPr>
              <a:buNone/>
            </a:pPr>
            <a:r>
              <a:rPr lang="id-ID" dirty="0" smtClean="0"/>
              <a:t>	</a:t>
            </a:r>
            <a:r>
              <a:rPr lang="en-US" dirty="0" smtClean="0"/>
              <a:t>f</a:t>
            </a:r>
            <a:r>
              <a:rPr lang="en-US" baseline="-25000" dirty="0" smtClean="0"/>
              <a:t>0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/>
              <a:t>frekuensi</a:t>
            </a:r>
            <a:r>
              <a:rPr lang="en-US" dirty="0"/>
              <a:t> yang </a:t>
            </a:r>
            <a:r>
              <a:rPr lang="en-US" dirty="0" err="1" smtClean="0"/>
              <a:t>diobservasi</a:t>
            </a:r>
            <a:endParaRPr lang="id-ID" dirty="0"/>
          </a:p>
          <a:p>
            <a:pPr>
              <a:buNone/>
            </a:pPr>
            <a:r>
              <a:rPr lang="id-ID" dirty="0" smtClean="0"/>
              <a:t>	</a:t>
            </a:r>
            <a:r>
              <a:rPr lang="en-US" dirty="0" err="1" smtClean="0"/>
              <a:t>f</a:t>
            </a:r>
            <a:r>
              <a:rPr lang="en-US" baseline="-25000" dirty="0" err="1" smtClean="0"/>
              <a:t>e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/>
              <a:t>frekuensi</a:t>
            </a:r>
            <a:r>
              <a:rPr lang="en-US" dirty="0"/>
              <a:t> yang </a:t>
            </a:r>
            <a:r>
              <a:rPr lang="en-US" dirty="0" err="1"/>
              <a:t>diharapkan</a:t>
            </a:r>
            <a:endParaRPr lang="id-ID" dirty="0"/>
          </a:p>
          <a:p>
            <a:pPr>
              <a:buNone/>
            </a:pPr>
            <a:r>
              <a:rPr lang="id-ID" dirty="0" smtClean="0"/>
              <a:t>			fe = (total baris i x total kolom j)</a:t>
            </a:r>
          </a:p>
          <a:p>
            <a:pPr>
              <a:buNone/>
            </a:pPr>
            <a:r>
              <a:rPr lang="id-ID" dirty="0" smtClean="0"/>
              <a:t>					total jumlah</a:t>
            </a:r>
          </a:p>
          <a:p>
            <a:pPr>
              <a:buNone/>
            </a:pPr>
            <a:r>
              <a:rPr lang="id-ID" dirty="0" smtClean="0"/>
              <a:t>4. </a:t>
            </a:r>
            <a:r>
              <a:rPr lang="en-US" dirty="0" err="1" smtClean="0"/>
              <a:t>Membandingkan</a:t>
            </a:r>
            <a:r>
              <a:rPr lang="en-US" dirty="0" smtClean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statistik</a:t>
            </a:r>
            <a:r>
              <a:rPr lang="en-US" dirty="0"/>
              <a:t> </a:t>
            </a:r>
            <a:r>
              <a:rPr lang="en-US" dirty="0" err="1"/>
              <a:t>uji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kritis</a:t>
            </a:r>
            <a:r>
              <a:rPr lang="en-US" dirty="0"/>
              <a:t> ,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kesimpulan</a:t>
            </a:r>
            <a:endParaRPr lang="id-ID" dirty="0"/>
          </a:p>
        </p:txBody>
      </p:sp>
      <p:pic>
        <p:nvPicPr>
          <p:cNvPr id="4" name="Picture 3" descr="http://2.bp.blogspot.com/-lk_kmgONm1Y/TZ5gTEVj19I/AAAAAAAAAH4/WCDv0D0dOkY/s200/kai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1000108"/>
            <a:ext cx="464347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>
            <a:off x="2928926" y="4286256"/>
            <a:ext cx="414340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contoh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 algn="just">
              <a:buNone/>
            </a:pPr>
            <a:r>
              <a:rPr lang="id-ID" b="1" u="sng" dirty="0" smtClean="0"/>
              <a:t>1. </a:t>
            </a:r>
            <a:r>
              <a:rPr lang="en-US" b="1" u="sng" dirty="0" err="1" smtClean="0"/>
              <a:t>Pengujian</a:t>
            </a:r>
            <a:r>
              <a:rPr lang="en-US" b="1" u="sng" dirty="0" smtClean="0"/>
              <a:t> </a:t>
            </a:r>
            <a:r>
              <a:rPr lang="en-US" b="1" u="sng" dirty="0" err="1"/>
              <a:t>Independensi</a:t>
            </a:r>
            <a:r>
              <a:rPr lang="en-US" b="1" u="sng" dirty="0"/>
              <a:t> (</a:t>
            </a:r>
            <a:r>
              <a:rPr lang="en-US" b="1" u="sng" dirty="0" err="1"/>
              <a:t>Analisis</a:t>
            </a:r>
            <a:r>
              <a:rPr lang="en-US" b="1" u="sng" dirty="0"/>
              <a:t> “</a:t>
            </a:r>
            <a:r>
              <a:rPr lang="en-US" b="1" u="sng" dirty="0" err="1"/>
              <a:t>Contogency</a:t>
            </a:r>
            <a:r>
              <a:rPr lang="en-US" b="1" u="sng" dirty="0"/>
              <a:t> Table”)</a:t>
            </a:r>
            <a:endParaRPr lang="id-ID" dirty="0"/>
          </a:p>
          <a:p>
            <a:pPr algn="just">
              <a:buNone/>
            </a:pPr>
            <a:r>
              <a:rPr lang="id-ID" dirty="0" smtClean="0"/>
              <a:t>	</a:t>
            </a:r>
            <a:r>
              <a:rPr lang="en-US" dirty="0" err="1" smtClean="0"/>
              <a:t>Pengujian</a:t>
            </a:r>
            <a:r>
              <a:rPr lang="en-US" dirty="0" smtClean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mengethaui</a:t>
            </a:r>
            <a:r>
              <a:rPr lang="en-US" dirty="0"/>
              <a:t> </a:t>
            </a:r>
            <a:r>
              <a:rPr lang="en-US" dirty="0" err="1"/>
              <a:t>apakah</a:t>
            </a:r>
            <a:r>
              <a:rPr lang="en-US" dirty="0"/>
              <a:t> 2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(relation ship)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. </a:t>
            </a:r>
            <a:r>
              <a:rPr lang="en-US" dirty="0" err="1"/>
              <a:t>Misalnya</a:t>
            </a:r>
            <a:r>
              <a:rPr lang="en-US" dirty="0"/>
              <a:t>,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usia</a:t>
            </a:r>
            <a:r>
              <a:rPr lang="en-US" dirty="0"/>
              <a:t> </a:t>
            </a:r>
            <a:r>
              <a:rPr lang="en-US" dirty="0" err="1"/>
              <a:t>berhubungan</a:t>
            </a:r>
            <a:r>
              <a:rPr lang="en-US" dirty="0"/>
              <a:t> </a:t>
            </a:r>
            <a:r>
              <a:rPr lang="en-US" dirty="0" err="1"/>
              <a:t>dengna</a:t>
            </a:r>
            <a:r>
              <a:rPr lang="en-US" dirty="0"/>
              <a:t> IQ,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gizi</a:t>
            </a:r>
            <a:r>
              <a:rPr lang="en-US" dirty="0"/>
              <a:t> </a:t>
            </a:r>
            <a:r>
              <a:rPr lang="en-US" dirty="0" err="1"/>
              <a:t>berhubungan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indeks</a:t>
            </a:r>
            <a:r>
              <a:rPr lang="en-US" dirty="0"/>
              <a:t> </a:t>
            </a:r>
            <a:r>
              <a:rPr lang="en-US" dirty="0" err="1"/>
              <a:t>prestasi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sebagainya</a:t>
            </a:r>
            <a:r>
              <a:rPr lang="en-US" dirty="0"/>
              <a:t>.</a:t>
            </a:r>
            <a:endParaRPr lang="id-ID" dirty="0"/>
          </a:p>
          <a:p>
            <a:pPr algn="just">
              <a:buNone/>
            </a:pPr>
            <a:r>
              <a:rPr lang="id-ID" i="1" dirty="0" smtClean="0"/>
              <a:t>	</a:t>
            </a:r>
            <a:r>
              <a:rPr lang="en-US" i="1" dirty="0" err="1" smtClean="0"/>
              <a:t>Contoh</a:t>
            </a:r>
            <a:r>
              <a:rPr lang="en-US" i="1" dirty="0" smtClean="0"/>
              <a:t> </a:t>
            </a:r>
            <a:r>
              <a:rPr lang="en-US" i="1" dirty="0"/>
              <a:t>:</a:t>
            </a:r>
            <a:endParaRPr lang="id-ID" dirty="0"/>
          </a:p>
          <a:p>
            <a:pPr algn="just">
              <a:buNone/>
            </a:pPr>
            <a:r>
              <a:rPr lang="id-ID" dirty="0" smtClean="0"/>
              <a:t>	</a:t>
            </a:r>
            <a:r>
              <a:rPr lang="en-US" dirty="0" err="1" smtClean="0"/>
              <a:t>Ingin</a:t>
            </a:r>
            <a:r>
              <a:rPr lang="en-US" dirty="0" smtClean="0"/>
              <a:t> </a:t>
            </a:r>
            <a:r>
              <a:rPr lang="en-US" dirty="0" err="1"/>
              <a:t>diuji</a:t>
            </a:r>
            <a:r>
              <a:rPr lang="en-US" dirty="0"/>
              <a:t>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kelamin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prestasi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(IP) </a:t>
            </a:r>
            <a:r>
              <a:rPr lang="en-US" dirty="0" err="1"/>
              <a:t>mahasiswa</a:t>
            </a:r>
            <a:r>
              <a:rPr lang="en-US" dirty="0"/>
              <a:t>.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diambil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120 </a:t>
            </a: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80 </a:t>
            </a:r>
            <a:r>
              <a:rPr lang="en-US" dirty="0" err="1"/>
              <a:t>mahasiswi</a:t>
            </a:r>
            <a:r>
              <a:rPr lang="en-US" dirty="0"/>
              <a:t>. </a:t>
            </a:r>
            <a:r>
              <a:rPr lang="en-US" dirty="0" err="1"/>
              <a:t>Hasilnya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: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257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8536"/>
                <a:gridCol w="1447570"/>
                <a:gridCol w="1285884"/>
                <a:gridCol w="1285884"/>
                <a:gridCol w="1428760"/>
                <a:gridCol w="1042966"/>
              </a:tblGrid>
              <a:tr h="851538"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id-ID" sz="3600" dirty="0" smtClean="0"/>
                        <a:t>Indeks Prestasi</a:t>
                      </a:r>
                      <a:endParaRPr lang="id-ID" sz="3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851538">
                <a:tc>
                  <a:txBody>
                    <a:bodyPr/>
                    <a:lstStyle/>
                    <a:p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Bgus sekali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Bagus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Cukup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Kurang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Total</a:t>
                      </a:r>
                      <a:endParaRPr lang="id-ID" sz="2400" dirty="0"/>
                    </a:p>
                  </a:txBody>
                  <a:tcPr/>
                </a:tc>
              </a:tr>
              <a:tr h="851538"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Mahasiswa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/>
                        <a:t>27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/>
                        <a:t>35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/>
                        <a:t>33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/>
                        <a:t>25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/>
                        <a:t>120</a:t>
                      </a:r>
                      <a:endParaRPr lang="id-ID" sz="2400" dirty="0"/>
                    </a:p>
                  </a:txBody>
                  <a:tcPr/>
                </a:tc>
              </a:tr>
              <a:tr h="851538"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Mahasiswi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/>
                        <a:t>13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/>
                        <a:t>15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/>
                        <a:t>27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/>
                        <a:t>25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/>
                        <a:t>80</a:t>
                      </a:r>
                      <a:endParaRPr lang="id-ID" sz="2400" dirty="0"/>
                    </a:p>
                  </a:txBody>
                  <a:tcPr/>
                </a:tc>
              </a:tr>
              <a:tr h="851538"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Total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/>
                        <a:t>40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/>
                        <a:t>50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/>
                        <a:t>60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/>
                        <a:t>50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/>
                        <a:t>200</a:t>
                      </a:r>
                      <a:endParaRPr lang="id-ID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>
                <a:sym typeface="Symbol"/>
              </a:rPr>
              <a:t></a:t>
            </a:r>
            <a:r>
              <a:rPr lang="en-US" dirty="0"/>
              <a:t> = 5%, </a:t>
            </a:r>
            <a:r>
              <a:rPr lang="en-US" dirty="0" err="1"/>
              <a:t>ujilah</a:t>
            </a:r>
            <a:r>
              <a:rPr lang="en-US" dirty="0"/>
              <a:t> </a:t>
            </a:r>
            <a:r>
              <a:rPr lang="en-US" dirty="0" err="1"/>
              <a:t>hipotesis</a:t>
            </a:r>
            <a:r>
              <a:rPr lang="en-US" dirty="0"/>
              <a:t> yang </a:t>
            </a:r>
            <a:r>
              <a:rPr lang="en-US" dirty="0" err="1"/>
              <a:t>menyatakan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indeks</a:t>
            </a:r>
            <a:r>
              <a:rPr lang="en-US" dirty="0"/>
              <a:t> </a:t>
            </a:r>
            <a:r>
              <a:rPr lang="en-US" dirty="0" err="1"/>
              <a:t>prestasi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berhubungan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kelamin</a:t>
            </a:r>
            <a:r>
              <a:rPr lang="en-US" dirty="0"/>
              <a:t> </a:t>
            </a:r>
            <a:r>
              <a:rPr lang="en-US" dirty="0" err="1"/>
              <a:t>mahasiswa</a:t>
            </a:r>
            <a:r>
              <a:rPr lang="en-US" dirty="0"/>
              <a:t>.</a:t>
            </a:r>
            <a:endParaRPr lang="id-ID" dirty="0"/>
          </a:p>
          <a:p>
            <a:pPr algn="just"/>
            <a:r>
              <a:rPr lang="en-US" dirty="0" err="1"/>
              <a:t>Langkah-langkah</a:t>
            </a:r>
            <a:r>
              <a:rPr lang="en-US" dirty="0"/>
              <a:t> </a:t>
            </a:r>
            <a:r>
              <a:rPr lang="en-US" dirty="0" err="1"/>
              <a:t>pengujian</a:t>
            </a:r>
            <a:r>
              <a:rPr lang="en-US" dirty="0"/>
              <a:t> :</a:t>
            </a:r>
            <a:endParaRPr lang="id-ID" dirty="0"/>
          </a:p>
          <a:p>
            <a:pPr lvl="0" algn="just">
              <a:buNone/>
            </a:pPr>
            <a:r>
              <a:rPr lang="id-ID" dirty="0" smtClean="0"/>
              <a:t>	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/>
              <a:t>H</a:t>
            </a:r>
            <a:r>
              <a:rPr lang="en-US" baseline="-25000" dirty="0"/>
              <a:t>0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H</a:t>
            </a:r>
            <a:r>
              <a:rPr lang="en-US" baseline="-25000" dirty="0"/>
              <a:t>1</a:t>
            </a:r>
            <a:endParaRPr lang="id-ID" dirty="0"/>
          </a:p>
          <a:p>
            <a:pPr algn="just">
              <a:buNone/>
            </a:pPr>
            <a:r>
              <a:rPr lang="id-ID" dirty="0" smtClean="0"/>
              <a:t>		</a:t>
            </a:r>
            <a:r>
              <a:rPr lang="en-US" dirty="0" smtClean="0"/>
              <a:t>H</a:t>
            </a:r>
            <a:r>
              <a:rPr lang="en-US" baseline="-25000" dirty="0" smtClean="0"/>
              <a:t>0</a:t>
            </a:r>
            <a:r>
              <a:rPr lang="en-US" dirty="0" smtClean="0"/>
              <a:t> </a:t>
            </a:r>
            <a:r>
              <a:rPr lang="en-US" dirty="0"/>
              <a:t>: </a:t>
            </a:r>
            <a:r>
              <a:rPr lang="en-US" dirty="0" err="1"/>
              <a:t>Indeks</a:t>
            </a:r>
            <a:r>
              <a:rPr lang="en-US" dirty="0"/>
              <a:t> </a:t>
            </a:r>
            <a:r>
              <a:rPr lang="en-US" dirty="0" err="1"/>
              <a:t>prestasi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berhubungan</a:t>
            </a:r>
            <a:r>
              <a:rPr lang="en-US" dirty="0"/>
              <a:t> </a:t>
            </a:r>
            <a:r>
              <a:rPr lang="id-ID" dirty="0" smtClean="0"/>
              <a:t>	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kelamin</a:t>
            </a:r>
            <a:endParaRPr lang="id-ID" dirty="0"/>
          </a:p>
          <a:p>
            <a:pPr algn="just">
              <a:buNone/>
            </a:pPr>
            <a:r>
              <a:rPr lang="id-ID" dirty="0" smtClean="0"/>
              <a:t>		</a:t>
            </a:r>
            <a:r>
              <a:rPr lang="en-US" dirty="0" smtClean="0"/>
              <a:t>H</a:t>
            </a:r>
            <a:r>
              <a:rPr lang="en-US" baseline="-25000" dirty="0" smtClean="0"/>
              <a:t>1</a:t>
            </a:r>
            <a:r>
              <a:rPr lang="en-US" dirty="0" smtClean="0"/>
              <a:t> </a:t>
            </a:r>
            <a:r>
              <a:rPr lang="en-US" dirty="0"/>
              <a:t>: </a:t>
            </a:r>
            <a:r>
              <a:rPr lang="en-US" dirty="0" err="1"/>
              <a:t>Indeks</a:t>
            </a:r>
            <a:r>
              <a:rPr lang="en-US" dirty="0"/>
              <a:t> </a:t>
            </a:r>
            <a:r>
              <a:rPr lang="en-US" dirty="0" err="1"/>
              <a:t>prestasi</a:t>
            </a:r>
            <a:r>
              <a:rPr lang="en-US" dirty="0"/>
              <a:t> </a:t>
            </a:r>
            <a:r>
              <a:rPr lang="en-US" dirty="0" err="1"/>
              <a:t>berhubungan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id-ID" dirty="0" smtClean="0"/>
              <a:t>	</a:t>
            </a:r>
            <a:r>
              <a:rPr lang="en-US" dirty="0" err="1" smtClean="0"/>
              <a:t>kelamin</a:t>
            </a:r>
            <a:endParaRPr lang="id-ID" dirty="0"/>
          </a:p>
          <a:p>
            <a:pPr algn="just">
              <a:buNone/>
            </a:pPr>
            <a:r>
              <a:rPr lang="id-ID" dirty="0" smtClean="0"/>
              <a:t>	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penerimaan</a:t>
            </a:r>
            <a:r>
              <a:rPr lang="en-US" dirty="0"/>
              <a:t> H</a:t>
            </a:r>
            <a:r>
              <a:rPr lang="en-US" baseline="-25000" dirty="0"/>
              <a:t>0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H</a:t>
            </a:r>
            <a:r>
              <a:rPr lang="en-US" baseline="-25000" dirty="0"/>
              <a:t>1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X</a:t>
            </a:r>
            <a:r>
              <a:rPr lang="en-US" baseline="30000" dirty="0"/>
              <a:t>2</a:t>
            </a:r>
            <a:r>
              <a:rPr lang="en-US" dirty="0"/>
              <a:t>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d-ID" b="1" i="1" dirty="0" smtClean="0"/>
              <a:t>	</a:t>
            </a:r>
          </a:p>
          <a:p>
            <a:pPr>
              <a:buNone/>
            </a:pPr>
            <a:r>
              <a:rPr lang="id-ID" b="1" i="1" dirty="0"/>
              <a:t>	</a:t>
            </a:r>
            <a:r>
              <a:rPr lang="id-ID" b="1" i="1" dirty="0" smtClean="0"/>
              <a:t>df </a:t>
            </a:r>
            <a:r>
              <a:rPr lang="id-ID" b="1" i="1" dirty="0"/>
              <a:t>= (n – 1) (k – 1)</a:t>
            </a:r>
            <a:endParaRPr lang="id-ID" dirty="0"/>
          </a:p>
          <a:p>
            <a:pPr>
              <a:buNone/>
            </a:pPr>
            <a:r>
              <a:rPr lang="id-ID" b="1" i="1" dirty="0"/>
              <a:t> </a:t>
            </a:r>
            <a:endParaRPr lang="id-ID" dirty="0"/>
          </a:p>
          <a:p>
            <a:pPr>
              <a:buNone/>
            </a:pPr>
            <a:r>
              <a:rPr lang="id-ID" b="1" i="1" dirty="0" smtClean="0"/>
              <a:t>	dimana </a:t>
            </a:r>
            <a:r>
              <a:rPr lang="id-ID" b="1" i="1" dirty="0"/>
              <a:t>:</a:t>
            </a:r>
            <a:endParaRPr lang="id-ID" dirty="0"/>
          </a:p>
          <a:p>
            <a:pPr>
              <a:buNone/>
            </a:pPr>
            <a:r>
              <a:rPr lang="id-ID" b="1" i="1" dirty="0" smtClean="0"/>
              <a:t>	n </a:t>
            </a:r>
            <a:r>
              <a:rPr lang="id-ID" b="1" i="1" dirty="0"/>
              <a:t>= jumlah baris </a:t>
            </a:r>
            <a:endParaRPr lang="id-ID" dirty="0"/>
          </a:p>
          <a:p>
            <a:pPr>
              <a:buNone/>
            </a:pPr>
            <a:r>
              <a:rPr lang="id-ID" b="1" i="1" dirty="0" smtClean="0"/>
              <a:t>	k </a:t>
            </a:r>
            <a:r>
              <a:rPr lang="id-ID" b="1" i="1" dirty="0"/>
              <a:t>= jumlah </a:t>
            </a:r>
            <a:r>
              <a:rPr lang="id-ID" b="1" i="1" dirty="0" smtClean="0"/>
              <a:t>kolom</a:t>
            </a:r>
            <a:endParaRPr lang="id-ID" dirty="0"/>
          </a:p>
          <a:p>
            <a:pPr>
              <a:buNone/>
            </a:pPr>
            <a:r>
              <a:rPr lang="id-ID" b="1" i="1" dirty="0"/>
              <a:t> </a:t>
            </a:r>
            <a:endParaRPr lang="id-ID" dirty="0"/>
          </a:p>
          <a:p>
            <a:pPr>
              <a:buNone/>
            </a:pPr>
            <a:r>
              <a:rPr lang="id-ID" b="1" i="1" dirty="0" smtClean="0"/>
              <a:t>	df </a:t>
            </a:r>
            <a:r>
              <a:rPr lang="id-ID" b="1" i="1" dirty="0"/>
              <a:t>= (2 – 1) (4 – 1) = 3</a:t>
            </a:r>
            <a:endParaRPr lang="id-ID" dirty="0"/>
          </a:p>
          <a:p>
            <a:pPr>
              <a:buNone/>
            </a:pPr>
            <a:r>
              <a:rPr lang="id-ID" b="1" i="1" dirty="0" smtClean="0"/>
              <a:t>	Pada </a:t>
            </a:r>
            <a:r>
              <a:rPr lang="id-ID" b="1" i="1" dirty="0"/>
              <a:t>table X</a:t>
            </a:r>
            <a:r>
              <a:rPr lang="id-ID" b="1" i="1" baseline="30000" dirty="0"/>
              <a:t>2</a:t>
            </a:r>
            <a:r>
              <a:rPr lang="id-ID" b="1" i="1" dirty="0"/>
              <a:t> (Lampiran 4), nilai </a:t>
            </a:r>
            <a:r>
              <a:rPr lang="id-ID" b="1" i="1" dirty="0">
                <a:sym typeface="Symbol"/>
              </a:rPr>
              <a:t></a:t>
            </a:r>
            <a:r>
              <a:rPr lang="id-ID" b="1" i="1" dirty="0"/>
              <a:t> = 5% dan df = 3 adalah 7,815</a:t>
            </a:r>
            <a:endParaRPr lang="id-ID" dirty="0"/>
          </a:p>
          <a:p>
            <a:pPr>
              <a:buNone/>
            </a:pPr>
            <a:r>
              <a:rPr lang="id-ID" b="1" i="1" dirty="0" smtClean="0"/>
              <a:t>	H</a:t>
            </a:r>
            <a:r>
              <a:rPr lang="id-ID" b="1" i="1" baseline="-25000" dirty="0" smtClean="0"/>
              <a:t>0</a:t>
            </a:r>
            <a:r>
              <a:rPr lang="id-ID" b="1" i="1" dirty="0" smtClean="0"/>
              <a:t> </a:t>
            </a:r>
            <a:r>
              <a:rPr lang="id-ID" b="1" i="1" dirty="0"/>
              <a:t>ditolak jika nilai uji statistik &gt; 7,815</a:t>
            </a:r>
            <a:endParaRPr lang="id-ID" dirty="0"/>
          </a:p>
          <a:p>
            <a:pPr>
              <a:buNone/>
            </a:pPr>
            <a:r>
              <a:rPr lang="id-ID" b="1" i="1" dirty="0"/>
              <a:t> </a:t>
            </a:r>
            <a:endParaRPr lang="id-ID" dirty="0"/>
          </a:p>
          <a:p>
            <a:pPr>
              <a:buNone/>
            </a:pPr>
            <a:r>
              <a:rPr lang="id-ID" b="1" i="1" dirty="0"/>
              <a:t> </a:t>
            </a:r>
            <a:endParaRPr lang="id-ID" dirty="0"/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313</TotalTime>
  <Words>1260</Words>
  <Application>Microsoft Office PowerPoint</Application>
  <PresentationFormat>On-screen Show (4:3)</PresentationFormat>
  <Paragraphs>487</Paragraphs>
  <Slides>35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7" baseType="lpstr">
      <vt:lpstr>Flow</vt:lpstr>
      <vt:lpstr>Equation</vt:lpstr>
      <vt:lpstr>PENGUJIAN CHI SQUARE</vt:lpstr>
      <vt:lpstr>Pengertian</vt:lpstr>
      <vt:lpstr>Langkah-Langkah Pengujian</vt:lpstr>
      <vt:lpstr>Slide 4</vt:lpstr>
      <vt:lpstr>Slide 5</vt:lpstr>
      <vt:lpstr>contoh</vt:lpstr>
      <vt:lpstr>Slide 7</vt:lpstr>
      <vt:lpstr>Slide 8</vt:lpstr>
      <vt:lpstr>Slide 9</vt:lpstr>
      <vt:lpstr>Tabel cai square</vt:lpstr>
      <vt:lpstr>Slide 11</vt:lpstr>
      <vt:lpstr>Slide 12</vt:lpstr>
      <vt:lpstr>Hasil perhitungan semua fe adalah :</vt:lpstr>
      <vt:lpstr>Slide 14</vt:lpstr>
      <vt:lpstr>Contoh 2 : Direktur pemasaran sebuah surat kabar harian ibukota sdg mlkk studi ttg hubungan  atr lngkungan tmpt tggl pembaca dg jenis artikel srt kbr yg dibaca pertama kali oleh pembaca, data sbb :</vt:lpstr>
      <vt:lpstr>CONTOH 3</vt:lpstr>
      <vt:lpstr>Slide 17</vt:lpstr>
      <vt:lpstr>Slide 18</vt:lpstr>
      <vt:lpstr>Slide 19</vt:lpstr>
      <vt:lpstr>Slide 20</vt:lpstr>
      <vt:lpstr>Tabel Expected Frequency</vt:lpstr>
      <vt:lpstr>Slide 22</vt:lpstr>
      <vt:lpstr>Slide 23</vt:lpstr>
      <vt:lpstr>Slide 24</vt:lpstr>
      <vt:lpstr>Slide 25</vt:lpstr>
      <vt:lpstr>Slide 26</vt:lpstr>
      <vt:lpstr>Slide 27</vt:lpstr>
      <vt:lpstr>Tabel fe</vt:lpstr>
      <vt:lpstr>Slide 29</vt:lpstr>
      <vt:lpstr>Slide 30</vt:lpstr>
      <vt:lpstr>Slide 31</vt:lpstr>
      <vt:lpstr>Slide 32</vt:lpstr>
      <vt:lpstr>Slide 33</vt:lpstr>
      <vt:lpstr>Slide 34</vt:lpstr>
      <vt:lpstr>Slide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PENGUJIAN CHI SQUARE</dc:title>
  <dc:creator>toshiba</dc:creator>
  <cp:lastModifiedBy>Toshiba</cp:lastModifiedBy>
  <cp:revision>31</cp:revision>
  <dcterms:created xsi:type="dcterms:W3CDTF">2012-09-27T16:05:33Z</dcterms:created>
  <dcterms:modified xsi:type="dcterms:W3CDTF">2017-10-02T05:00:00Z</dcterms:modified>
</cp:coreProperties>
</file>